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5.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6.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tags/tag7.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tags/tag8.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tags/tag9.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tags/tag10.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tags/tag11.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ags/tag12.xml" ContentType="application/vnd.openxmlformats-officedocument.presentationml.tags+xml"/>
  <Override PartName="/ppt/notesSlides/notesSlide13.xml" ContentType="application/vnd.openxmlformats-officedocument.presentationml.notesSlide+xml"/>
  <Override PartName="/ppt/charts/chart10.xml" ContentType="application/vnd.openxmlformats-officedocument.drawingml.chart+xml"/>
  <Override PartName="/ppt/tags/tag13.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tags/tag14.xml" ContentType="application/vnd.openxmlformats-officedocument.presentationml.tags+xml"/>
  <Override PartName="/ppt/notesSlides/notesSlide15.xml" ContentType="application/vnd.openxmlformats-officedocument.presentationml.notesSlide+xml"/>
  <Override PartName="/ppt/charts/chart12.xml" ContentType="application/vnd.openxmlformats-officedocument.drawingml.chart+xml"/>
  <Override PartName="/ppt/tags/tag15.xml" ContentType="application/vnd.openxmlformats-officedocument.presentationml.tags+xml"/>
  <Override PartName="/ppt/notesSlides/notesSlide16.xml" ContentType="application/vnd.openxmlformats-officedocument.presentationml.notesSlide+xml"/>
  <Override PartName="/ppt/charts/chart13.xml" ContentType="application/vnd.openxmlformats-officedocument.drawingml.chart+xml"/>
  <Override PartName="/ppt/tags/tag16.xml" ContentType="application/vnd.openxmlformats-officedocument.presentationml.tags+xml"/>
  <Override PartName="/ppt/notesSlides/notesSlide17.xml" ContentType="application/vnd.openxmlformats-officedocument.presentationml.notesSlide+xml"/>
  <Override PartName="/ppt/charts/chart14.xml" ContentType="application/vnd.openxmlformats-officedocument.drawingml.chart+xml"/>
  <Override PartName="/ppt/tags/tag17.xml" ContentType="application/vnd.openxmlformats-officedocument.presentationml.tags+xml"/>
  <Override PartName="/ppt/notesSlides/notesSlide18.xml" ContentType="application/vnd.openxmlformats-officedocument.presentationml.notesSlide+xml"/>
  <Override PartName="/ppt/charts/chart15.xml" ContentType="application/vnd.openxmlformats-officedocument.drawingml.chart+xml"/>
  <Override PartName="/ppt/tags/tag18.xml" ContentType="application/vnd.openxmlformats-officedocument.presentationml.tags+xml"/>
  <Override PartName="/ppt/notesSlides/notesSlide19.xml" ContentType="application/vnd.openxmlformats-officedocument.presentationml.notesSlide+xml"/>
  <Override PartName="/ppt/charts/chart16.xml" ContentType="application/vnd.openxmlformats-officedocument.drawingml.chart+xml"/>
  <Override PartName="/ppt/tags/tag19.xml" ContentType="application/vnd.openxmlformats-officedocument.presentationml.tags+xml"/>
  <Override PartName="/ppt/notesSlides/notesSlide20.xml" ContentType="application/vnd.openxmlformats-officedocument.presentationml.notesSlide+xml"/>
  <Override PartName="/ppt/charts/chart17.xml" ContentType="application/vnd.openxmlformats-officedocument.drawingml.chart+xml"/>
  <Override PartName="/ppt/tags/tag20.xml" ContentType="application/vnd.openxmlformats-officedocument.presentationml.tags+xml"/>
  <Override PartName="/ppt/notesSlides/notesSlide21.xml" ContentType="application/vnd.openxmlformats-officedocument.presentationml.notesSlide+xml"/>
  <Override PartName="/ppt/charts/chart18.xml" ContentType="application/vnd.openxmlformats-officedocument.drawingml.chart+xml"/>
  <Override PartName="/ppt/tags/tag21.xml" ContentType="application/vnd.openxmlformats-officedocument.presentationml.tags+xml"/>
  <Override PartName="/ppt/notesSlides/notesSlide22.xml" ContentType="application/vnd.openxmlformats-officedocument.presentationml.notesSlide+xml"/>
  <Override PartName="/ppt/charts/chart19.xml" ContentType="application/vnd.openxmlformats-officedocument.drawingml.chart+xml"/>
  <Override PartName="/ppt/tags/tag22.xml" ContentType="application/vnd.openxmlformats-officedocument.presentationml.tags+xml"/>
  <Override PartName="/ppt/notesSlides/notesSlide23.xml" ContentType="application/vnd.openxmlformats-officedocument.presentationml.notesSlide+xml"/>
  <Override PartName="/ppt/charts/chart20.xml" ContentType="application/vnd.openxmlformats-officedocument.drawingml.chart+xml"/>
  <Override PartName="/ppt/tags/tag23.xml" ContentType="application/vnd.openxmlformats-officedocument.presentationml.tags+xml"/>
  <Override PartName="/ppt/notesSlides/notesSlide24.xml" ContentType="application/vnd.openxmlformats-officedocument.presentationml.notesSlide+xml"/>
  <Override PartName="/ppt/charts/chart21.xml" ContentType="application/vnd.openxmlformats-officedocument.drawingml.chart+xml"/>
  <Override PartName="/ppt/tags/tag24.xml" ContentType="application/vnd.openxmlformats-officedocument.presentationml.tags+xml"/>
  <Override PartName="/ppt/notesSlides/notesSlide25.xml" ContentType="application/vnd.openxmlformats-officedocument.presentationml.notesSlide+xml"/>
  <Override PartName="/ppt/charts/chart22.xml" ContentType="application/vnd.openxmlformats-officedocument.drawingml.chart+xml"/>
  <Override PartName="/ppt/tags/tag25.xml" ContentType="application/vnd.openxmlformats-officedocument.presentationml.tags+xml"/>
  <Override PartName="/ppt/notesSlides/notesSlide26.xml" ContentType="application/vnd.openxmlformats-officedocument.presentationml.notesSlide+xml"/>
  <Override PartName="/ppt/charts/chart23.xml" ContentType="application/vnd.openxmlformats-officedocument.drawingml.chart+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853" r:id="rId1"/>
  </p:sldMasterIdLst>
  <p:notesMasterIdLst>
    <p:notesMasterId r:id="rId46"/>
  </p:notesMasterIdLst>
  <p:handoutMasterIdLst>
    <p:handoutMasterId r:id="rId47"/>
  </p:handoutMasterIdLst>
  <p:sldIdLst>
    <p:sldId id="1323" r:id="rId2"/>
    <p:sldId id="1417" r:id="rId3"/>
    <p:sldId id="1454" r:id="rId4"/>
    <p:sldId id="1450" r:id="rId5"/>
    <p:sldId id="1471" r:id="rId6"/>
    <p:sldId id="1472" r:id="rId7"/>
    <p:sldId id="1473" r:id="rId8"/>
    <p:sldId id="1474" r:id="rId9"/>
    <p:sldId id="1475" r:id="rId10"/>
    <p:sldId id="1476" r:id="rId11"/>
    <p:sldId id="1477" r:id="rId12"/>
    <p:sldId id="1478" r:id="rId13"/>
    <p:sldId id="1479" r:id="rId14"/>
    <p:sldId id="1480" r:id="rId15"/>
    <p:sldId id="1481" r:id="rId16"/>
    <p:sldId id="1482" r:id="rId17"/>
    <p:sldId id="1483" r:id="rId18"/>
    <p:sldId id="1484" r:id="rId19"/>
    <p:sldId id="1485" r:id="rId20"/>
    <p:sldId id="1486" r:id="rId21"/>
    <p:sldId id="1487" r:id="rId22"/>
    <p:sldId id="1488" r:id="rId23"/>
    <p:sldId id="1453" r:id="rId24"/>
    <p:sldId id="1489" r:id="rId25"/>
    <p:sldId id="1490" r:id="rId26"/>
    <p:sldId id="1491" r:id="rId27"/>
    <p:sldId id="1418" r:id="rId28"/>
    <p:sldId id="1496" r:id="rId29"/>
    <p:sldId id="1505" r:id="rId30"/>
    <p:sldId id="1461" r:id="rId31"/>
    <p:sldId id="1494" r:id="rId32"/>
    <p:sldId id="1497" r:id="rId33"/>
    <p:sldId id="1500" r:id="rId34"/>
    <p:sldId id="1501" r:id="rId35"/>
    <p:sldId id="1492" r:id="rId36"/>
    <p:sldId id="1493" r:id="rId37"/>
    <p:sldId id="1495" r:id="rId38"/>
    <p:sldId id="1498" r:id="rId39"/>
    <p:sldId id="1499" r:id="rId40"/>
    <p:sldId id="1502" r:id="rId41"/>
    <p:sldId id="1503" r:id="rId42"/>
    <p:sldId id="1504" r:id="rId43"/>
    <p:sldId id="1506" r:id="rId44"/>
    <p:sldId id="1469" r:id="rId45"/>
  </p:sldIdLst>
  <p:sldSz cx="9144000" cy="6858000" type="screen4x3"/>
  <p:notesSz cx="7010400" cy="9296400"/>
  <p:defaultTextStyle>
    <a:defPPr>
      <a:defRPr lang="en-US"/>
    </a:defPPr>
    <a:lvl1pPr algn="l" rtl="0" fontAlgn="base">
      <a:spcBef>
        <a:spcPct val="0"/>
      </a:spcBef>
      <a:spcAft>
        <a:spcPct val="0"/>
      </a:spcAft>
      <a:defRPr sz="9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9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9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9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900" b="1" kern="1200">
        <a:solidFill>
          <a:schemeClr val="tx1"/>
        </a:solidFill>
        <a:latin typeface="Arial" pitchFamily="34" charset="0"/>
        <a:ea typeface="+mn-ea"/>
        <a:cs typeface="Arial" pitchFamily="34" charset="0"/>
      </a:defRPr>
    </a:lvl5pPr>
    <a:lvl6pPr marL="2286000" algn="l" defTabSz="914400" rtl="0" eaLnBrk="1" latinLnBrk="0" hangingPunct="1">
      <a:defRPr sz="900" b="1" kern="1200">
        <a:solidFill>
          <a:schemeClr val="tx1"/>
        </a:solidFill>
        <a:latin typeface="Arial" pitchFamily="34" charset="0"/>
        <a:ea typeface="+mn-ea"/>
        <a:cs typeface="Arial" pitchFamily="34" charset="0"/>
      </a:defRPr>
    </a:lvl6pPr>
    <a:lvl7pPr marL="2743200" algn="l" defTabSz="914400" rtl="0" eaLnBrk="1" latinLnBrk="0" hangingPunct="1">
      <a:defRPr sz="900" b="1" kern="1200">
        <a:solidFill>
          <a:schemeClr val="tx1"/>
        </a:solidFill>
        <a:latin typeface="Arial" pitchFamily="34" charset="0"/>
        <a:ea typeface="+mn-ea"/>
        <a:cs typeface="Arial" pitchFamily="34" charset="0"/>
      </a:defRPr>
    </a:lvl7pPr>
    <a:lvl8pPr marL="3200400" algn="l" defTabSz="914400" rtl="0" eaLnBrk="1" latinLnBrk="0" hangingPunct="1">
      <a:defRPr sz="900" b="1" kern="1200">
        <a:solidFill>
          <a:schemeClr val="tx1"/>
        </a:solidFill>
        <a:latin typeface="Arial" pitchFamily="34" charset="0"/>
        <a:ea typeface="+mn-ea"/>
        <a:cs typeface="Arial" pitchFamily="34" charset="0"/>
      </a:defRPr>
    </a:lvl8pPr>
    <a:lvl9pPr marL="3657600" algn="l" defTabSz="914400" rtl="0" eaLnBrk="1" latinLnBrk="0" hangingPunct="1">
      <a:defRPr sz="9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dson, Lorraine  PMA 201" initials="L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FF66"/>
    <a:srgbClr val="FFFF00"/>
    <a:srgbClr val="FFC215"/>
    <a:srgbClr val="FFCC3B"/>
    <a:srgbClr val="CC9900"/>
    <a:srgbClr val="0416BC"/>
    <a:srgbClr val="4918FC"/>
    <a:srgbClr val="031193"/>
    <a:srgbClr val="632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0000" autoAdjust="0"/>
  </p:normalViewPr>
  <p:slideViewPr>
    <p:cSldViewPr>
      <p:cViewPr>
        <p:scale>
          <a:sx n="76" d="100"/>
          <a:sy n="76" d="100"/>
        </p:scale>
        <p:origin x="-1498" y="-115"/>
      </p:cViewPr>
      <p:guideLst>
        <p:guide orient="horz" pos="3600"/>
        <p:guide pos="5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222" y="-10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34</c:v>
                </c:pt>
                <c:pt idx="1">
                  <c:v>5</c:v>
                </c:pt>
                <c:pt idx="2">
                  <c:v>0</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12</c:v>
                </c:pt>
                <c:pt idx="1">
                  <c:v>20</c:v>
                </c:pt>
                <c:pt idx="2">
                  <c:v>4</c:v>
                </c:pt>
                <c:pt idx="3">
                  <c:v>1</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7</c:v>
                </c:pt>
                <c:pt idx="1">
                  <c:v>15</c:v>
                </c:pt>
                <c:pt idx="2">
                  <c:v>12</c:v>
                </c:pt>
                <c:pt idx="3">
                  <c:v>1</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6</c:v>
                </c:pt>
                <c:pt idx="1">
                  <c:v>15</c:v>
                </c:pt>
                <c:pt idx="2">
                  <c:v>7</c:v>
                </c:pt>
                <c:pt idx="3">
                  <c:v>2</c:v>
                </c:pt>
                <c:pt idx="4">
                  <c:v>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13</c:v>
                </c:pt>
                <c:pt idx="1">
                  <c:v>13</c:v>
                </c:pt>
                <c:pt idx="2">
                  <c:v>8</c:v>
                </c:pt>
                <c:pt idx="3">
                  <c:v>2</c:v>
                </c:pt>
                <c:pt idx="4">
                  <c:v>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22</c:v>
                </c:pt>
                <c:pt idx="1">
                  <c:v>15</c:v>
                </c:pt>
                <c:pt idx="2">
                  <c:v>1</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15</c:v>
                </c:pt>
                <c:pt idx="1">
                  <c:v>22</c:v>
                </c:pt>
                <c:pt idx="2">
                  <c:v>1</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8</c:v>
                </c:pt>
                <c:pt idx="1">
                  <c:v>23</c:v>
                </c:pt>
                <c:pt idx="2">
                  <c:v>3</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13</c:v>
                </c:pt>
                <c:pt idx="1">
                  <c:v>17</c:v>
                </c:pt>
                <c:pt idx="2">
                  <c:v>4</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12</c:v>
                </c:pt>
                <c:pt idx="1">
                  <c:v>15</c:v>
                </c:pt>
                <c:pt idx="2">
                  <c:v>2</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18</c:v>
                </c:pt>
                <c:pt idx="1">
                  <c:v>4</c:v>
                </c:pt>
                <c:pt idx="2">
                  <c:v>1</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10</c:v>
                </c:pt>
                <c:pt idx="1">
                  <c:v>18</c:v>
                </c:pt>
                <c:pt idx="2">
                  <c:v>10</c:v>
                </c:pt>
                <c:pt idx="3">
                  <c:v>1</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Did The Presentations Provide Sufficient Time For Audience Interaction</a:t>
            </a:r>
            <a:r>
              <a:rPr lang="en-US" baseline="0" dirty="0" smtClean="0"/>
              <a:t> With The Speakers?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3888888888888888E-2"/>
          <c:y val="0.26327871699861044"/>
          <c:w val="0.97083333333333333"/>
          <c:h val="0.71995947197776744"/>
        </c:manualLayout>
      </c:layout>
      <c:pie3DChart>
        <c:varyColors val="1"/>
        <c:ser>
          <c:idx val="0"/>
          <c:order val="0"/>
          <c:tx>
            <c:strRef>
              <c:f>Sheet1!$B$1</c:f>
              <c:strCache>
                <c:ptCount val="1"/>
                <c:pt idx="0">
                  <c:v>Did the Industry Summit Achieve Your Primary Objectives?</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15</c:v>
                </c:pt>
                <c:pt idx="1">
                  <c:v>13</c:v>
                </c:pt>
                <c:pt idx="2">
                  <c:v>3</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Did The Presentations Cover</a:t>
            </a:r>
            <a:r>
              <a:rPr lang="en-US" baseline="0" dirty="0" smtClean="0"/>
              <a:t> The Subjects You Were Interested In Hearing/Discussing?</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3888888888888888E-2"/>
          <c:y val="0.26327871699861044"/>
          <c:w val="0.97083333333333333"/>
          <c:h val="0.71995947197776744"/>
        </c:manualLayout>
      </c:layout>
      <c:pie3DChart>
        <c:varyColors val="1"/>
        <c:ser>
          <c:idx val="0"/>
          <c:order val="0"/>
          <c:tx>
            <c:strRef>
              <c:f>Sheet1!$B$1</c:f>
              <c:strCache>
                <c:ptCount val="1"/>
                <c:pt idx="0">
                  <c:v>Did the Industry Summit Achieve Your Primary Objectives?</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10</c:v>
                </c:pt>
                <c:pt idx="1">
                  <c:v>14</c:v>
                </c:pt>
                <c:pt idx="2">
                  <c:v>1</c:v>
                </c:pt>
                <c:pt idx="3">
                  <c:v>1</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How Would You Rate The Facilities And Staff?</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3888888888888888E-2"/>
          <c:y val="0.26327871699861044"/>
          <c:w val="0.97083333333333333"/>
          <c:h val="0.71995947197776744"/>
        </c:manualLayout>
      </c:layout>
      <c:pie3DChart>
        <c:varyColors val="1"/>
        <c:ser>
          <c:idx val="0"/>
          <c:order val="0"/>
          <c:tx>
            <c:strRef>
              <c:f>Sheet1!$B$1</c:f>
              <c:strCache>
                <c:ptCount val="1"/>
                <c:pt idx="0">
                  <c:v>Did the Industry Summit Achieve Your Primary Objectives?</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19</c:v>
                </c:pt>
                <c:pt idx="1">
                  <c:v>12</c:v>
                </c:pt>
                <c:pt idx="2">
                  <c:v>0</c:v>
                </c:pt>
                <c:pt idx="3">
                  <c:v>1</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Did The Social Meet Your Expectations?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3888888888888888E-2"/>
          <c:y val="0.26327871699861044"/>
          <c:w val="0.97083333333333333"/>
          <c:h val="0.71995947197776744"/>
        </c:manualLayout>
      </c:layout>
      <c:pie3DChart>
        <c:varyColors val="1"/>
        <c:ser>
          <c:idx val="0"/>
          <c:order val="0"/>
          <c:tx>
            <c:strRef>
              <c:f>Sheet1!$B$1</c:f>
              <c:strCache>
                <c:ptCount val="1"/>
                <c:pt idx="0">
                  <c:v>Did the Industry Summit Achieve Your Primary Objectives?</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6</c:v>
                </c:pt>
                <c:pt idx="1">
                  <c:v>10</c:v>
                </c:pt>
                <c:pt idx="2">
                  <c:v>6</c:v>
                </c:pt>
                <c:pt idx="3">
                  <c:v>1</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17</c:v>
                </c:pt>
                <c:pt idx="1">
                  <c:v>19</c:v>
                </c:pt>
                <c:pt idx="2">
                  <c:v>3</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11</c:v>
                </c:pt>
                <c:pt idx="1">
                  <c:v>18</c:v>
                </c:pt>
                <c:pt idx="2">
                  <c:v>9</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9</c:v>
                </c:pt>
                <c:pt idx="1">
                  <c:v>23</c:v>
                </c:pt>
                <c:pt idx="2">
                  <c:v>6</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16</c:v>
                </c:pt>
                <c:pt idx="1">
                  <c:v>18</c:v>
                </c:pt>
                <c:pt idx="2">
                  <c:v>5</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21</c:v>
                </c:pt>
                <c:pt idx="1">
                  <c:v>14</c:v>
                </c:pt>
                <c:pt idx="2">
                  <c:v>4</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6</c:v>
                </c:pt>
                <c:pt idx="1">
                  <c:v>17</c:v>
                </c:pt>
                <c:pt idx="2">
                  <c:v>11</c:v>
                </c:pt>
                <c:pt idx="3">
                  <c:v>0</c:v>
                </c:pt>
                <c:pt idx="4">
                  <c:v>1</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777777777777779E-2"/>
          <c:y val="0.1627808012968967"/>
          <c:w val="0.84444444444444444"/>
          <c:h val="0.75264647985178323"/>
        </c:manualLayout>
      </c:layout>
      <c:pie3DChart>
        <c:varyColors val="1"/>
        <c:ser>
          <c:idx val="0"/>
          <c:order val="0"/>
          <c:tx>
            <c:strRef>
              <c:f>Sheet1!$B$1</c:f>
              <c:strCache>
                <c:ptCount val="1"/>
                <c:pt idx="0">
                  <c:v>Column1</c:v>
                </c:pt>
              </c:strCache>
            </c:strRef>
          </c:tx>
          <c:explosion val="25"/>
          <c:dPt>
            <c:idx val="0"/>
            <c:bubble3D val="0"/>
            <c:spPr>
              <a:solidFill>
                <a:srgbClr val="FFFF00"/>
              </a:solidFill>
            </c:spPr>
          </c:dPt>
          <c:dPt>
            <c:idx val="1"/>
            <c:bubble3D val="0"/>
            <c:spPr>
              <a:solidFill>
                <a:srgbClr val="00B050"/>
              </a:solidFill>
            </c:spPr>
          </c:dPt>
          <c:dPt>
            <c:idx val="2"/>
            <c:bubble3D val="0"/>
            <c:spPr>
              <a:solidFill>
                <a:schemeClr val="tx1">
                  <a:lumMod val="50000"/>
                  <a:lumOff val="50000"/>
                </a:schemeClr>
              </a:solidFill>
            </c:spPr>
          </c:dPt>
          <c:dPt>
            <c:idx val="3"/>
            <c:bubble3D val="0"/>
            <c:spPr>
              <a:solidFill>
                <a:srgbClr val="FF0000"/>
              </a:solidFill>
            </c:spPr>
          </c:dPt>
          <c:dPt>
            <c:idx val="4"/>
            <c:bubble3D val="0"/>
            <c:spPr>
              <a:solidFill>
                <a:srgbClr val="C00000"/>
              </a:solidFill>
            </c:spPr>
          </c:dPt>
          <c:dLbls>
            <c:showLegendKey val="0"/>
            <c:showVal val="0"/>
            <c:showCatName val="0"/>
            <c:showSerName val="0"/>
            <c:showPercent val="1"/>
            <c:showBubbleSize val="0"/>
            <c:showLeaderLines val="1"/>
          </c:dLbls>
          <c:cat>
            <c:strRef>
              <c:f>Sheet1!$A$2:$A$6</c:f>
              <c:strCache>
                <c:ptCount val="5"/>
                <c:pt idx="0">
                  <c:v>Excellent</c:v>
                </c:pt>
                <c:pt idx="1">
                  <c:v>Satisfactory</c:v>
                </c:pt>
                <c:pt idx="2">
                  <c:v>Neutral</c:v>
                </c:pt>
                <c:pt idx="3">
                  <c:v>Insufficient</c:v>
                </c:pt>
                <c:pt idx="4">
                  <c:v>Unacceptable</c:v>
                </c:pt>
              </c:strCache>
            </c:strRef>
          </c:cat>
          <c:val>
            <c:numRef>
              <c:f>Sheet1!$B$2:$B$6</c:f>
              <c:numCache>
                <c:formatCode>General</c:formatCode>
                <c:ptCount val="5"/>
                <c:pt idx="0">
                  <c:v>25</c:v>
                </c:pt>
                <c:pt idx="1">
                  <c:v>9</c:v>
                </c:pt>
                <c:pt idx="2">
                  <c:v>2</c:v>
                </c:pt>
                <c:pt idx="3">
                  <c:v>0</c:v>
                </c:pt>
                <c:pt idx="4">
                  <c:v>0</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3035811" cy="465781"/>
          </a:xfrm>
          <a:prstGeom prst="rect">
            <a:avLst/>
          </a:prstGeom>
          <a:noFill/>
          <a:ln w="9525">
            <a:noFill/>
            <a:miter lim="800000"/>
            <a:headEnd/>
            <a:tailEnd/>
          </a:ln>
        </p:spPr>
        <p:txBody>
          <a:bodyPr vert="horz" wrap="square" lIns="93100" tIns="46551" rIns="93100" bIns="46551" numCol="1" anchor="t" anchorCtr="0" compatLnSpc="1">
            <a:prstTxWarp prst="textNoShape">
              <a:avLst/>
            </a:prstTxWarp>
          </a:bodyPr>
          <a:lstStyle>
            <a:lvl1pPr defTabSz="928599">
              <a:defRPr sz="1200" b="0">
                <a:latin typeface="Tahoma" pitchFamily="34" charset="0"/>
                <a:cs typeface="+mn-cs"/>
              </a:defRPr>
            </a:lvl1pPr>
          </a:lstStyle>
          <a:p>
            <a:pPr>
              <a:defRPr/>
            </a:pPr>
            <a:endParaRPr lang="en-US" dirty="0"/>
          </a:p>
        </p:txBody>
      </p:sp>
      <p:sp>
        <p:nvSpPr>
          <p:cNvPr id="6147" name="Rectangle 3"/>
          <p:cNvSpPr>
            <a:spLocks noGrp="1" noChangeArrowheads="1"/>
          </p:cNvSpPr>
          <p:nvPr>
            <p:ph type="dt" sz="quarter" idx="1"/>
          </p:nvPr>
        </p:nvSpPr>
        <p:spPr bwMode="auto">
          <a:xfrm>
            <a:off x="3974590" y="1"/>
            <a:ext cx="3035810" cy="465781"/>
          </a:xfrm>
          <a:prstGeom prst="rect">
            <a:avLst/>
          </a:prstGeom>
          <a:noFill/>
          <a:ln w="9525">
            <a:noFill/>
            <a:miter lim="800000"/>
            <a:headEnd/>
            <a:tailEnd/>
          </a:ln>
        </p:spPr>
        <p:txBody>
          <a:bodyPr vert="horz" wrap="square" lIns="93100" tIns="46551" rIns="93100" bIns="46551" numCol="1" anchor="t" anchorCtr="0" compatLnSpc="1">
            <a:prstTxWarp prst="textNoShape">
              <a:avLst/>
            </a:prstTxWarp>
          </a:bodyPr>
          <a:lstStyle>
            <a:lvl1pPr algn="r" defTabSz="928599">
              <a:defRPr sz="1200" b="0">
                <a:latin typeface="Tahoma" pitchFamily="34" charset="0"/>
                <a:cs typeface="+mn-cs"/>
              </a:defRPr>
            </a:lvl1pPr>
          </a:lstStyle>
          <a:p>
            <a:pPr>
              <a:defRPr/>
            </a:pPr>
            <a:endParaRPr lang="en-US" dirty="0"/>
          </a:p>
        </p:txBody>
      </p:sp>
      <p:sp>
        <p:nvSpPr>
          <p:cNvPr id="6148" name="Rectangle 4"/>
          <p:cNvSpPr>
            <a:spLocks noGrp="1" noChangeArrowheads="1"/>
          </p:cNvSpPr>
          <p:nvPr>
            <p:ph type="ftr" sz="quarter" idx="2"/>
          </p:nvPr>
        </p:nvSpPr>
        <p:spPr bwMode="auto">
          <a:xfrm>
            <a:off x="2" y="8830620"/>
            <a:ext cx="3035811" cy="465780"/>
          </a:xfrm>
          <a:prstGeom prst="rect">
            <a:avLst/>
          </a:prstGeom>
          <a:noFill/>
          <a:ln w="9525">
            <a:noFill/>
            <a:miter lim="800000"/>
            <a:headEnd/>
            <a:tailEnd/>
          </a:ln>
        </p:spPr>
        <p:txBody>
          <a:bodyPr vert="horz" wrap="square" lIns="93100" tIns="46551" rIns="93100" bIns="46551" numCol="1" anchor="b" anchorCtr="0" compatLnSpc="1">
            <a:prstTxWarp prst="textNoShape">
              <a:avLst/>
            </a:prstTxWarp>
          </a:bodyPr>
          <a:lstStyle>
            <a:lvl1pPr defTabSz="928599">
              <a:defRPr sz="1200" b="0">
                <a:latin typeface="Tahoma" pitchFamily="34" charset="0"/>
                <a:cs typeface="+mn-cs"/>
              </a:defRPr>
            </a:lvl1pPr>
          </a:lstStyle>
          <a:p>
            <a:pPr>
              <a:defRPr/>
            </a:pPr>
            <a:endParaRPr lang="en-US" dirty="0"/>
          </a:p>
        </p:txBody>
      </p:sp>
      <p:sp>
        <p:nvSpPr>
          <p:cNvPr id="6149" name="Rectangle 5"/>
          <p:cNvSpPr>
            <a:spLocks noGrp="1" noChangeArrowheads="1"/>
          </p:cNvSpPr>
          <p:nvPr>
            <p:ph type="sldNum" sz="quarter" idx="3"/>
          </p:nvPr>
        </p:nvSpPr>
        <p:spPr bwMode="auto">
          <a:xfrm>
            <a:off x="3974590" y="8830620"/>
            <a:ext cx="3035810" cy="465780"/>
          </a:xfrm>
          <a:prstGeom prst="rect">
            <a:avLst/>
          </a:prstGeom>
          <a:noFill/>
          <a:ln w="9525">
            <a:noFill/>
            <a:miter lim="800000"/>
            <a:headEnd/>
            <a:tailEnd/>
          </a:ln>
        </p:spPr>
        <p:txBody>
          <a:bodyPr vert="horz" wrap="square" lIns="93100" tIns="46551" rIns="93100" bIns="46551" numCol="1" anchor="b" anchorCtr="0" compatLnSpc="1">
            <a:prstTxWarp prst="textNoShape">
              <a:avLst/>
            </a:prstTxWarp>
          </a:bodyPr>
          <a:lstStyle>
            <a:lvl1pPr algn="r" defTabSz="928599">
              <a:defRPr sz="1200" b="0">
                <a:latin typeface="Tahoma" pitchFamily="34" charset="0"/>
                <a:cs typeface="+mn-cs"/>
              </a:defRPr>
            </a:lvl1pPr>
          </a:lstStyle>
          <a:p>
            <a:pPr>
              <a:defRPr/>
            </a:pPr>
            <a:fld id="{4A73B457-343B-4193-ADE3-A673585E55A2}" type="slidenum">
              <a:rPr lang="en-US"/>
              <a:pPr>
                <a:defRPr/>
              </a:pPr>
              <a:t>‹#›</a:t>
            </a:fld>
            <a:endParaRPr lang="en-US" dirty="0"/>
          </a:p>
        </p:txBody>
      </p:sp>
    </p:spTree>
    <p:extLst>
      <p:ext uri="{BB962C8B-B14F-4D97-AF65-F5344CB8AC3E}">
        <p14:creationId xmlns:p14="http://schemas.microsoft.com/office/powerpoint/2010/main" val="2499566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1"/>
            <a:ext cx="3034209" cy="460979"/>
          </a:xfrm>
          <a:prstGeom prst="rect">
            <a:avLst/>
          </a:prstGeom>
          <a:noFill/>
          <a:ln w="9525">
            <a:noFill/>
            <a:miter lim="800000"/>
            <a:headEnd/>
            <a:tailEnd/>
          </a:ln>
        </p:spPr>
        <p:txBody>
          <a:bodyPr vert="horz" wrap="square" lIns="91799" tIns="45897" rIns="91799" bIns="45897" numCol="1" anchor="t" anchorCtr="0" compatLnSpc="1">
            <a:prstTxWarp prst="textNoShape">
              <a:avLst/>
            </a:prstTxWarp>
          </a:bodyPr>
          <a:lstStyle>
            <a:lvl1pPr defTabSz="918994">
              <a:defRPr sz="1200" b="0">
                <a:latin typeface="Times New Roman" pitchFamily="18" charset="0"/>
                <a:cs typeface="+mn-cs"/>
              </a:defRPr>
            </a:lvl1pPr>
          </a:lstStyle>
          <a:p>
            <a:pPr>
              <a:defRPr/>
            </a:pPr>
            <a:endParaRPr lang="en-US" dirty="0"/>
          </a:p>
        </p:txBody>
      </p:sp>
      <p:sp>
        <p:nvSpPr>
          <p:cNvPr id="34819" name="Rectangle 3"/>
          <p:cNvSpPr>
            <a:spLocks noGrp="1" noChangeArrowheads="1"/>
          </p:cNvSpPr>
          <p:nvPr>
            <p:ph type="dt" idx="1"/>
          </p:nvPr>
        </p:nvSpPr>
        <p:spPr bwMode="auto">
          <a:xfrm>
            <a:off x="3948958" y="1"/>
            <a:ext cx="3035810" cy="460979"/>
          </a:xfrm>
          <a:prstGeom prst="rect">
            <a:avLst/>
          </a:prstGeom>
          <a:noFill/>
          <a:ln w="9525">
            <a:noFill/>
            <a:miter lim="800000"/>
            <a:headEnd/>
            <a:tailEnd/>
          </a:ln>
        </p:spPr>
        <p:txBody>
          <a:bodyPr vert="horz" wrap="square" lIns="91799" tIns="45897" rIns="91799" bIns="45897" numCol="1" anchor="t" anchorCtr="0" compatLnSpc="1">
            <a:prstTxWarp prst="textNoShape">
              <a:avLst/>
            </a:prstTxWarp>
          </a:bodyPr>
          <a:lstStyle>
            <a:lvl1pPr algn="r" defTabSz="918994">
              <a:defRPr sz="1200" b="0">
                <a:latin typeface="Times New Roman" pitchFamily="18" charset="0"/>
                <a:cs typeface="+mn-cs"/>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84275" y="695325"/>
            <a:ext cx="4618038" cy="34639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1546" y="4390501"/>
            <a:ext cx="5163281" cy="4236840"/>
          </a:xfrm>
          <a:prstGeom prst="rect">
            <a:avLst/>
          </a:prstGeom>
          <a:noFill/>
          <a:ln w="9525">
            <a:noFill/>
            <a:miter lim="800000"/>
            <a:headEnd/>
            <a:tailEnd/>
          </a:ln>
        </p:spPr>
        <p:txBody>
          <a:bodyPr vert="horz" wrap="square" lIns="91799" tIns="45897" rIns="91799" bIns="458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1" y="8861031"/>
            <a:ext cx="3034209" cy="460979"/>
          </a:xfrm>
          <a:prstGeom prst="rect">
            <a:avLst/>
          </a:prstGeom>
          <a:noFill/>
          <a:ln w="9525">
            <a:noFill/>
            <a:miter lim="800000"/>
            <a:headEnd/>
            <a:tailEnd/>
          </a:ln>
        </p:spPr>
        <p:txBody>
          <a:bodyPr vert="horz" wrap="square" lIns="91799" tIns="45897" rIns="91799" bIns="45897" numCol="1" anchor="b" anchorCtr="0" compatLnSpc="1">
            <a:prstTxWarp prst="textNoShape">
              <a:avLst/>
            </a:prstTxWarp>
          </a:bodyPr>
          <a:lstStyle>
            <a:lvl1pPr defTabSz="918994">
              <a:defRPr sz="1200" b="0">
                <a:latin typeface="Times New Roman" pitchFamily="18" charset="0"/>
                <a:cs typeface="+mn-cs"/>
              </a:defRPr>
            </a:lvl1pPr>
          </a:lstStyle>
          <a:p>
            <a:pPr>
              <a:defRPr/>
            </a:pPr>
            <a:endParaRPr lang="en-US" dirty="0"/>
          </a:p>
        </p:txBody>
      </p:sp>
      <p:sp>
        <p:nvSpPr>
          <p:cNvPr id="34823" name="Rectangle 7"/>
          <p:cNvSpPr>
            <a:spLocks noGrp="1" noChangeArrowheads="1"/>
          </p:cNvSpPr>
          <p:nvPr>
            <p:ph type="sldNum" sz="quarter" idx="5"/>
          </p:nvPr>
        </p:nvSpPr>
        <p:spPr bwMode="auto">
          <a:xfrm>
            <a:off x="3948958" y="8861031"/>
            <a:ext cx="3035810" cy="460979"/>
          </a:xfrm>
          <a:prstGeom prst="rect">
            <a:avLst/>
          </a:prstGeom>
          <a:noFill/>
          <a:ln w="9525">
            <a:noFill/>
            <a:miter lim="800000"/>
            <a:headEnd/>
            <a:tailEnd/>
          </a:ln>
        </p:spPr>
        <p:txBody>
          <a:bodyPr vert="horz" wrap="square" lIns="91799" tIns="45897" rIns="91799" bIns="45897" numCol="1" anchor="b" anchorCtr="0" compatLnSpc="1">
            <a:prstTxWarp prst="textNoShape">
              <a:avLst/>
            </a:prstTxWarp>
          </a:bodyPr>
          <a:lstStyle>
            <a:lvl1pPr algn="r" defTabSz="918994">
              <a:defRPr sz="1200" b="0">
                <a:latin typeface="Times New Roman" pitchFamily="18" charset="0"/>
                <a:cs typeface="+mn-cs"/>
              </a:defRPr>
            </a:lvl1pPr>
          </a:lstStyle>
          <a:p>
            <a:pPr>
              <a:defRPr/>
            </a:pPr>
            <a:fld id="{1C0DC03D-BD29-4AAC-9BAB-7FC28C467E5B}" type="slidenum">
              <a:rPr lang="en-US"/>
              <a:pPr>
                <a:defRPr/>
              </a:pPr>
              <a:t>‹#›</a:t>
            </a:fld>
            <a:endParaRPr lang="en-US" dirty="0"/>
          </a:p>
        </p:txBody>
      </p:sp>
    </p:spTree>
    <p:extLst>
      <p:ext uri="{BB962C8B-B14F-4D97-AF65-F5344CB8AC3E}">
        <p14:creationId xmlns:p14="http://schemas.microsoft.com/office/powerpoint/2010/main" val="36831344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0DC03D-BD29-4AAC-9BAB-7FC28C467E5B}" type="slidenum">
              <a:rPr lang="en-US" smtClean="0"/>
              <a:pPr>
                <a:defRPr/>
              </a:pPr>
              <a:t>1</a:t>
            </a:fld>
            <a:endParaRPr lang="en-US" dirty="0"/>
          </a:p>
        </p:txBody>
      </p:sp>
    </p:spTree>
    <p:extLst>
      <p:ext uri="{BB962C8B-B14F-4D97-AF65-F5344CB8AC3E}">
        <p14:creationId xmlns:p14="http://schemas.microsoft.com/office/powerpoint/2010/main" val="88950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10</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dirty="0" smtClean="0"/>
              <a:t>“</a:t>
            </a:r>
            <a:r>
              <a:rPr lang="en-US" i="1" dirty="0" smtClean="0"/>
              <a:t>Good organization overview but could use a pointer”</a:t>
            </a:r>
          </a:p>
          <a:p>
            <a:pPr marL="228600" indent="-228600">
              <a:buAutoNum type="arabicPeriod"/>
            </a:pPr>
            <a:r>
              <a:rPr lang="en-US" i="1" dirty="0" smtClean="0"/>
              <a:t>“Great job – did awesome”</a:t>
            </a:r>
          </a:p>
          <a:p>
            <a:pPr marL="228600" indent="-228600">
              <a:buAutoNum type="arabicPeriod"/>
            </a:pPr>
            <a:r>
              <a:rPr lang="en-US" i="1" dirty="0" smtClean="0"/>
              <a:t>“Good to show</a:t>
            </a:r>
            <a:r>
              <a:rPr lang="en-US" i="1" baseline="0" dirty="0" smtClean="0"/>
              <a:t> trends, how vendors can help/improve”</a:t>
            </a:r>
          </a:p>
          <a:p>
            <a:pPr marL="228600" indent="-228600">
              <a:buAutoNum type="arabicPeriod"/>
            </a:pPr>
            <a:r>
              <a:rPr lang="en-US" i="1" baseline="0" dirty="0" smtClean="0"/>
              <a:t>“Well presented, based on the facet he was asked late”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“What is the data, better yet, </a:t>
            </a:r>
            <a:r>
              <a:rPr lang="en-US" i="1" baseline="0" dirty="0" smtClean="0"/>
              <a:t>part </a:t>
            </a:r>
            <a:r>
              <a:rPr lang="en-US" i="1" baseline="0" dirty="0" smtClean="0"/>
              <a:t>of the reasons for delays – is it all contractors, government and contractors what are the details?”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“Good info on issues and road blocks and fiscal reductions”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“By far the easiest of the three services’ Budget &amp; Execution Reviews”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“Would have appreciated a slide explaining USG challenges/reasons attributably to delays in releases of solicitations and awards of contracts”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“Too much overlap on Day 1, Presentations 3 to 7.  Prefer to see common themes identified, such as obsolescence, declining dollars, increases in extension, less procurement, single service based briefs.  Presentations lacked coordination.  Cut back on org charts”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“Straight forward.  Layne is a great speaker”</a:t>
            </a:r>
            <a:endParaRPr lang="en-US" i="1"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“Compressed award schedule is very important to know”</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“Very good speaker, very personable.  Great job!”</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“Great grasp of AF programs”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“Excellent brief/ great info!”</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i="1" dirty="0" smtClean="0"/>
          </a:p>
          <a:p>
            <a:pPr marL="228600" indent="-228600">
              <a:buAutoNum type="arabicPeriod"/>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11</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“FAR overview good – New changes and requirements highlighted”</a:t>
            </a:r>
          </a:p>
          <a:p>
            <a:pPr marL="228600" indent="-228600">
              <a:buAutoNum type="arabicPeriod"/>
            </a:pPr>
            <a:r>
              <a:rPr lang="en-US" i="1" dirty="0" smtClean="0"/>
              <a:t>“Good information, but please limit to what applies to this audience”</a:t>
            </a:r>
          </a:p>
          <a:p>
            <a:pPr marL="228600" indent="-228600">
              <a:buAutoNum type="arabicPeriod"/>
            </a:pPr>
            <a:r>
              <a:rPr lang="en-US" i="1" dirty="0" smtClean="0"/>
              <a:t>“Current, necessary, relative info”</a:t>
            </a:r>
          </a:p>
          <a:p>
            <a:pPr marL="228600" indent="-228600">
              <a:buAutoNum type="arabicPeriod"/>
            </a:pPr>
            <a:r>
              <a:rPr lang="en-US" i="1" dirty="0" smtClean="0"/>
              <a:t>“Good one-liners;</a:t>
            </a:r>
            <a:r>
              <a:rPr lang="en-US" i="1" baseline="0" dirty="0" smtClean="0"/>
              <a:t> Glad to have update on S/C Plans; person doing the slides did not keep up w/ Debra”</a:t>
            </a:r>
          </a:p>
          <a:p>
            <a:pPr marL="228600" indent="-228600">
              <a:buAutoNum type="arabicPeriod"/>
            </a:pPr>
            <a:r>
              <a:rPr lang="en-US" i="1" baseline="0" dirty="0" smtClean="0"/>
              <a:t>“Difficult to jazz up contracting changes”</a:t>
            </a:r>
          </a:p>
          <a:p>
            <a:pPr marL="228600" indent="-228600">
              <a:buAutoNum type="arabicPeriod"/>
            </a:pPr>
            <a:r>
              <a:rPr lang="en-US" i="1" baseline="0" dirty="0" smtClean="0"/>
              <a:t>“Slides on screen weren’t in sync with the narrative .  Presentation was merely reading the individual slides, which didn’t add much value.  Good overview of the recent and upcoming SB changes”</a:t>
            </a:r>
          </a:p>
          <a:p>
            <a:pPr marL="228600" indent="-228600">
              <a:buAutoNum type="arabicPeriod"/>
            </a:pPr>
            <a:r>
              <a:rPr lang="en-US" i="1" baseline="0" dirty="0" smtClean="0"/>
              <a:t>“Helpful refresher information”</a:t>
            </a:r>
          </a:p>
          <a:p>
            <a:pPr marL="228600" indent="-228600">
              <a:buAutoNum type="arabicPeriod"/>
            </a:pPr>
            <a:r>
              <a:rPr lang="en-US" i="1" baseline="0" dirty="0" smtClean="0"/>
              <a:t>“Overview would be better than details – not necessary to read slides”</a:t>
            </a:r>
          </a:p>
          <a:p>
            <a:pPr marL="228600" indent="-228600">
              <a:buAutoNum type="arabicPeriod"/>
            </a:pPr>
            <a:r>
              <a:rPr lang="en-US" i="1" baseline="0" dirty="0" smtClean="0"/>
              <a:t>“BOO!  This is not the forum to do Small Business plan training in step-by-painful-step detail.  Offer WebEx training (or some other method) if Gov’t feels training is needed”</a:t>
            </a:r>
          </a:p>
          <a:p>
            <a:pPr marL="228600" indent="-228600">
              <a:buAutoNum type="arabicPeriod"/>
            </a:pPr>
            <a:r>
              <a:rPr lang="en-US" i="1" baseline="0" dirty="0" smtClean="0"/>
              <a:t>“I get my point across”</a:t>
            </a:r>
          </a:p>
          <a:p>
            <a:pPr marL="228600" indent="-228600">
              <a:buAutoNum type="arabicPeriod"/>
            </a:pPr>
            <a:r>
              <a:rPr lang="en-US" i="1" baseline="0" dirty="0" smtClean="0"/>
              <a:t>“Subject was informative, but some repetitive information” </a:t>
            </a:r>
          </a:p>
          <a:p>
            <a:pPr marL="228600" indent="-228600">
              <a:buAutoNum type="arabicPeriod"/>
            </a:pPr>
            <a:r>
              <a:rPr lang="en-US" i="1" baseline="0" dirty="0" smtClean="0"/>
              <a:t>“Please send e-mail of new contract requirements”</a:t>
            </a:r>
          </a:p>
          <a:p>
            <a:pPr marL="228600" indent="-228600">
              <a:buAutoNum type="arabicPeriod"/>
            </a:pPr>
            <a:r>
              <a:rPr lang="en-US" i="1" baseline="0" dirty="0" smtClean="0"/>
              <a:t>“Missed the presentation”</a:t>
            </a:r>
          </a:p>
          <a:p>
            <a:pPr marL="228600" indent="-228600">
              <a:buAutoNum type="arabicPeriod"/>
            </a:pPr>
            <a:r>
              <a:rPr lang="en-US" i="1" baseline="0" dirty="0" smtClean="0"/>
              <a:t>“Good points/info presented on Small business contract requirements”</a:t>
            </a:r>
            <a:endParaRPr lang="en-US" i="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12</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“Engaging, very knowledgeable and offered good</a:t>
            </a:r>
            <a:r>
              <a:rPr lang="en-US" i="1" baseline="0" dirty="0" smtClean="0"/>
              <a:t> explanation of content”</a:t>
            </a:r>
          </a:p>
          <a:p>
            <a:pPr marL="228600" indent="-228600">
              <a:buAutoNum type="arabicPeriod"/>
            </a:pPr>
            <a:r>
              <a:rPr lang="en-US" i="1" baseline="0" dirty="0" smtClean="0"/>
              <a:t>“Good honest and direct brief on activities and issues for USAF Contracting Past, Present and Future”</a:t>
            </a:r>
          </a:p>
          <a:p>
            <a:pPr marL="228600" indent="-228600">
              <a:buAutoNum type="arabicPeriod"/>
            </a:pPr>
            <a:r>
              <a:rPr lang="en-US" i="1" baseline="0" dirty="0" smtClean="0"/>
              <a:t>“Best information provided all day”</a:t>
            </a:r>
          </a:p>
          <a:p>
            <a:pPr marL="228600" indent="-228600">
              <a:buAutoNum type="arabicPeriod"/>
            </a:pPr>
            <a:r>
              <a:rPr lang="en-US" i="1" baseline="0" dirty="0" smtClean="0"/>
              <a:t>“Best Presentation </a:t>
            </a:r>
            <a:r>
              <a:rPr lang="en-US" i="1" baseline="0" dirty="0" smtClean="0">
                <a:sym typeface="Wingdings" panose="05000000000000000000" pitchFamily="2" charset="2"/>
              </a:rPr>
              <a:t> personable and open to questions/comments.  Friendly, Professional, Enthusiastic”</a:t>
            </a:r>
            <a:endParaRPr lang="en-US" i="1" baseline="0" dirty="0" smtClean="0"/>
          </a:p>
          <a:p>
            <a:pPr marL="228600" indent="-228600">
              <a:buAutoNum type="arabicPeriod"/>
            </a:pPr>
            <a:r>
              <a:rPr lang="en-US" i="1" baseline="0" dirty="0" smtClean="0"/>
              <a:t>“Good interaction for audience”</a:t>
            </a:r>
          </a:p>
          <a:p>
            <a:pPr marL="228600" indent="-228600">
              <a:buAutoNum type="arabicPeriod"/>
            </a:pPr>
            <a:r>
              <a:rPr lang="en-US" i="1" baseline="0" dirty="0" smtClean="0"/>
              <a:t>2</a:t>
            </a:r>
            <a:r>
              <a:rPr lang="en-US" i="1" baseline="30000" dirty="0" smtClean="0"/>
              <a:t>nd</a:t>
            </a:r>
            <a:r>
              <a:rPr lang="en-US" i="1" baseline="0" dirty="0" smtClean="0"/>
              <a:t> sources and sources sought – if you listen from a contractor position you want 2</a:t>
            </a:r>
            <a:r>
              <a:rPr lang="en-US" i="1" baseline="30000" dirty="0" smtClean="0"/>
              <a:t>nd</a:t>
            </a:r>
            <a:r>
              <a:rPr lang="en-US" i="1" baseline="0" dirty="0" smtClean="0"/>
              <a:t> sources but make it very hard to impossible for contractors to make a good, informed decision.  If I have to qual a device how do I do that without requirement? Very frustrating! Sources sought – if you need more data – what do you need beyond company name, size, address etc.. – what technical details do you need?  Please spell it out”</a:t>
            </a:r>
          </a:p>
          <a:p>
            <a:pPr marL="228600" indent="-228600">
              <a:buAutoNum type="arabicPeriod"/>
            </a:pPr>
            <a:r>
              <a:rPr lang="en-US" i="1" baseline="0" dirty="0" smtClean="0"/>
              <a:t>“A terrific overview of AF acquisitions and plans for future IDIQ contracts.  A great Q&amp;A session afterwards”</a:t>
            </a:r>
          </a:p>
          <a:p>
            <a:pPr marL="228600" indent="-228600">
              <a:buAutoNum type="arabicPeriod"/>
            </a:pPr>
            <a:r>
              <a:rPr lang="en-US" i="1" baseline="0" dirty="0" smtClean="0"/>
              <a:t>“Excellent information!  We ae glad to see that HAFB is implementing creative contracting vehicles to facilitate timely awards and securing of funds”</a:t>
            </a:r>
          </a:p>
          <a:p>
            <a:pPr marL="228600" indent="-228600">
              <a:buAutoNum type="arabicPeriod"/>
            </a:pPr>
            <a:r>
              <a:rPr lang="en-US" i="1" baseline="0" dirty="0" smtClean="0"/>
              <a:t>“Good brief.  I think the audience would be more interested in ‘future’, what role they play, etc.”</a:t>
            </a:r>
          </a:p>
          <a:p>
            <a:pPr marL="228600" indent="-228600">
              <a:buAutoNum type="arabicPeriod"/>
            </a:pPr>
            <a:r>
              <a:rPr lang="en-US" i="1" baseline="0" dirty="0" smtClean="0"/>
              <a:t>“Good presentation.  Like the fact Ms. Lyon is looking/working to make changes to try and speed up contracting process”</a:t>
            </a:r>
          </a:p>
          <a:p>
            <a:pPr marL="228600" indent="-228600">
              <a:buAutoNum type="arabicPeriod"/>
            </a:pPr>
            <a:r>
              <a:rPr lang="en-US" i="1" baseline="0" dirty="0" smtClean="0"/>
              <a:t>“Good presentation and audience participation and questions” </a:t>
            </a:r>
          </a:p>
          <a:p>
            <a:pPr marL="228600" indent="-228600">
              <a:buAutoNum type="arabicPeriod"/>
            </a:pPr>
            <a:r>
              <a:rPr lang="en-US" i="1" baseline="0" dirty="0" smtClean="0"/>
              <a:t>“She really was not able to address any of the issues relating to confusion and wasted time/money w/ sources sought requests.  Govt’ does not communicate reason for and expectations on these requests.  Just posted w/ no info.” </a:t>
            </a:r>
          </a:p>
          <a:p>
            <a:pPr marL="228600" indent="-228600">
              <a:buAutoNum type="arabicPeriod"/>
            </a:pPr>
            <a:r>
              <a:rPr lang="en-US" i="1" baseline="0" dirty="0" smtClean="0"/>
              <a:t>“Very good to know trends”</a:t>
            </a:r>
          </a:p>
          <a:p>
            <a:pPr marL="228600" indent="-228600">
              <a:buAutoNum type="arabicPeriod"/>
            </a:pPr>
            <a:r>
              <a:rPr lang="en-US" i="1" baseline="0" dirty="0" smtClean="0"/>
              <a:t>“Good job!  Like her demeanor – uplifting.  Good dialogue” </a:t>
            </a:r>
          </a:p>
          <a:p>
            <a:pPr marL="228600" indent="-228600">
              <a:buAutoNum type="arabicPeriod"/>
            </a:pPr>
            <a:r>
              <a:rPr lang="en-US" i="1" baseline="0" dirty="0" smtClean="0"/>
              <a:t>“Best presentation of Day 1.  Could have used another hour.”</a:t>
            </a:r>
          </a:p>
          <a:p>
            <a:pPr marL="228600" indent="-228600">
              <a:buAutoNum type="arabicPeriod"/>
            </a:pPr>
            <a:r>
              <a:rPr lang="en-US" i="1" baseline="0" dirty="0" smtClean="0"/>
              <a:t>“Great interaction generated”</a:t>
            </a:r>
          </a:p>
          <a:p>
            <a:pPr marL="228600" indent="-228600">
              <a:buAutoNum type="arabicPeriod"/>
            </a:pPr>
            <a:r>
              <a:rPr lang="en-US" i="1" baseline="0" dirty="0" smtClean="0"/>
              <a:t>“Excellent presenter!  Great info exchange!”</a:t>
            </a:r>
            <a:endParaRPr lang="en-US"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13</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job explaining the need”</a:t>
            </a:r>
          </a:p>
          <a:p>
            <a:pPr marL="228600" indent="-228600">
              <a:buAutoNum type="arabicPeriod"/>
            </a:pPr>
            <a:r>
              <a:rPr lang="en-US" i="1" dirty="0" smtClean="0"/>
              <a:t>“Good packaging overview and talk on SPIs; Packaging issues discussion could be added with examples and Root Cause Analysis”</a:t>
            </a:r>
          </a:p>
          <a:p>
            <a:pPr marL="228600" indent="-228600">
              <a:buAutoNum type="arabicPeriod"/>
            </a:pPr>
            <a:r>
              <a:rPr lang="en-US" i="1" dirty="0" smtClean="0"/>
              <a:t>“Very interesting info to know what is possibly coming.  Not sure about the cost effectiveness based on a 1</a:t>
            </a:r>
            <a:r>
              <a:rPr lang="en-US" i="1" baseline="0" dirty="0" smtClean="0"/>
              <a:t> ea. Quantity per can, though”</a:t>
            </a:r>
          </a:p>
          <a:p>
            <a:pPr marL="228600" indent="-228600">
              <a:buAutoNum type="arabicPeriod"/>
            </a:pPr>
            <a:r>
              <a:rPr lang="en-US" i="1" baseline="0" dirty="0" smtClean="0"/>
              <a:t>“Good ideas to decrease costs”</a:t>
            </a:r>
          </a:p>
          <a:p>
            <a:pPr marL="228600" indent="-228600">
              <a:buAutoNum type="arabicPeriod"/>
            </a:pPr>
            <a:r>
              <a:rPr lang="en-US" i="1" baseline="0" dirty="0" smtClean="0"/>
              <a:t>“Cool – this sounds exciting”</a:t>
            </a:r>
          </a:p>
          <a:p>
            <a:pPr marL="228600" indent="-228600">
              <a:buAutoNum type="arabicPeriod"/>
            </a:pPr>
            <a:r>
              <a:rPr lang="en-US" i="1" baseline="0" dirty="0" smtClean="0"/>
              <a:t>“Timeline for implementation would be helpful”</a:t>
            </a:r>
          </a:p>
          <a:p>
            <a:pPr marL="228600" indent="-228600">
              <a:buAutoNum type="arabicPeriod"/>
            </a:pPr>
            <a:r>
              <a:rPr lang="en-US" i="1" baseline="0" dirty="0" smtClean="0"/>
              <a:t>“If changes like this are going to happen, it would be good to know during the planning stages not at implementation – maybe even to help in planning”</a:t>
            </a:r>
          </a:p>
          <a:p>
            <a:pPr marL="228600" indent="-228600">
              <a:buAutoNum type="arabicPeriod"/>
            </a:pPr>
            <a:r>
              <a:rPr lang="en-US" i="1" baseline="0" dirty="0" smtClean="0"/>
              <a:t>“The information was interesting, but I never understood what the purpose of the entre presentation was.  What was industry supposed to take away from the presentation?  Perhaps this imply wasn’t applicable to my company”</a:t>
            </a:r>
          </a:p>
          <a:p>
            <a:pPr marL="228600" indent="-228600">
              <a:buAutoNum type="arabicPeriod"/>
            </a:pPr>
            <a:r>
              <a:rPr lang="en-US" i="1" baseline="0" dirty="0" smtClean="0"/>
              <a:t>“I believe this is an opportunity for industry to get involved – asking for help in problem solving, such as ESD packaging”</a:t>
            </a:r>
          </a:p>
          <a:p>
            <a:pPr marL="228600" indent="-228600">
              <a:buAutoNum type="arabicPeriod"/>
            </a:pPr>
            <a:r>
              <a:rPr lang="en-US" i="1" baseline="0" dirty="0" smtClean="0"/>
              <a:t>“Good information provided”</a:t>
            </a:r>
          </a:p>
          <a:p>
            <a:pPr marL="228600" indent="-228600">
              <a:buAutoNum type="arabicPeriod"/>
            </a:pPr>
            <a:r>
              <a:rPr lang="en-US" i="1" baseline="0" dirty="0" smtClean="0"/>
              <a:t>“Excellent!  Commercial packaging for progress and affordability”</a:t>
            </a:r>
          </a:p>
          <a:p>
            <a:pPr marL="228600" indent="-228600">
              <a:buAutoNum type="arabicPeriod"/>
            </a:pPr>
            <a:r>
              <a:rPr lang="en-US" i="1" baseline="0" dirty="0" smtClean="0"/>
              <a:t>“Good information, lots of value”</a:t>
            </a:r>
          </a:p>
          <a:p>
            <a:pPr marL="228600" indent="-228600">
              <a:buAutoNum type="arabicPeriod"/>
            </a:pPr>
            <a:r>
              <a:rPr lang="en-US" i="1" baseline="0" dirty="0" smtClean="0"/>
              <a:t>“USAF also went to M2A1 ammo cans on CADs which worked very well”</a:t>
            </a:r>
          </a:p>
          <a:p>
            <a:pPr marL="228600" indent="-228600">
              <a:buAutoNum type="arabicPeriod"/>
            </a:pPr>
            <a:r>
              <a:rPr lang="en-US" i="1" baseline="0" dirty="0" smtClean="0"/>
              <a:t>“Good brief/informative”</a:t>
            </a:r>
            <a:endParaRPr lang="en-US" i="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14</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“Still don’t understand the IDIQ concept for services contract concept”</a:t>
            </a:r>
          </a:p>
          <a:p>
            <a:pPr marL="228600" indent="-228600">
              <a:buAutoNum type="arabicPeriod"/>
            </a:pPr>
            <a:r>
              <a:rPr lang="en-US" i="1" dirty="0" smtClean="0"/>
              <a:t>“Differences in contracting for NAVSUP, Hill AFB and Indian Head for this group”</a:t>
            </a:r>
          </a:p>
          <a:p>
            <a:pPr marL="228600" indent="-228600">
              <a:buAutoNum type="arabicPeriod"/>
            </a:pPr>
            <a:r>
              <a:rPr lang="en-US" i="1" dirty="0" smtClean="0"/>
              <a:t>“Great detail”</a:t>
            </a:r>
          </a:p>
          <a:p>
            <a:pPr marL="228600" indent="-228600">
              <a:buAutoNum type="arabicPeriod"/>
            </a:pPr>
            <a:r>
              <a:rPr lang="en-US" i="1" dirty="0" smtClean="0"/>
              <a:t>“Needs more enthusiasm” </a:t>
            </a:r>
          </a:p>
          <a:p>
            <a:pPr marL="228600" indent="-228600">
              <a:buAutoNum type="arabicPeriod"/>
            </a:pPr>
            <a:r>
              <a:rPr lang="en-US" i="1" dirty="0" smtClean="0"/>
              <a:t>“Provides serious support for JPO.  Good for being here for a short</a:t>
            </a:r>
            <a:r>
              <a:rPr lang="en-US" i="1" baseline="0" dirty="0" smtClean="0"/>
              <a:t> period”</a:t>
            </a:r>
          </a:p>
          <a:p>
            <a:pPr marL="228600" indent="-228600">
              <a:buAutoNum type="arabicPeriod"/>
            </a:pPr>
            <a:r>
              <a:rPr lang="en-US" i="1" baseline="0" dirty="0" smtClean="0"/>
              <a:t>“More requirements but you want lower prices and shorter lead times for proposals and </a:t>
            </a:r>
            <a:r>
              <a:rPr lang="en-US" i="1" baseline="0" dirty="0" smtClean="0"/>
              <a:t>deliveries, </a:t>
            </a:r>
            <a:r>
              <a:rPr lang="en-US" i="1" baseline="0" dirty="0" smtClean="0"/>
              <a:t>really.  E-CRAFT sounds lie EVM, great for major cost and programs but FFP waste of time and money”</a:t>
            </a:r>
          </a:p>
          <a:p>
            <a:pPr marL="228600" indent="-228600">
              <a:buAutoNum type="arabicPeriod"/>
            </a:pPr>
            <a:r>
              <a:rPr lang="en-US" i="1" baseline="0" dirty="0" smtClean="0"/>
              <a:t>“Outstanding overview of the Engineering Services IDIQ contract”</a:t>
            </a:r>
          </a:p>
          <a:p>
            <a:pPr marL="228600" indent="-228600">
              <a:buAutoNum type="arabicPeriod"/>
            </a:pPr>
            <a:r>
              <a:rPr lang="en-US" i="1" baseline="0" dirty="0" smtClean="0"/>
              <a:t>“Good to understand IHD contracting goals for improved award cycle time”</a:t>
            </a:r>
          </a:p>
          <a:p>
            <a:pPr marL="228600" indent="-228600">
              <a:buAutoNum type="arabicPeriod"/>
            </a:pPr>
            <a:r>
              <a:rPr lang="en-US" i="1" baseline="0" dirty="0" smtClean="0"/>
              <a:t>“Might be better to talk about strategic plans for contracting process going forward”</a:t>
            </a:r>
          </a:p>
          <a:p>
            <a:pPr marL="228600" indent="-228600">
              <a:buAutoNum type="arabicPeriod"/>
            </a:pPr>
            <a:r>
              <a:rPr lang="en-US" i="1" baseline="0" dirty="0" smtClean="0"/>
              <a:t>“NAVSUP (continually) does terrible job of notifying contractors of changes.  Posting a notice to FBO is a way to hide changes, sneak them into 70-200+ page solicitations/contracts but try to claim they notified contractors when they did not.” </a:t>
            </a:r>
          </a:p>
          <a:p>
            <a:pPr marL="228600" indent="-228600">
              <a:buAutoNum type="arabicPeriod"/>
            </a:pPr>
            <a:r>
              <a:rPr lang="en-US" i="1" baseline="0" dirty="0" smtClean="0"/>
              <a:t>“Plans to shorten the acquisition time by streamlining” </a:t>
            </a:r>
          </a:p>
          <a:p>
            <a:pPr marL="228600" indent="-228600">
              <a:buAutoNum type="arabicPeriod"/>
            </a:pPr>
            <a:r>
              <a:rPr lang="en-US" i="1" baseline="0" dirty="0" smtClean="0"/>
              <a:t>“Subject was informative”</a:t>
            </a:r>
          </a:p>
          <a:p>
            <a:pPr marL="228600" indent="-228600">
              <a:buAutoNum type="arabicPeriod"/>
            </a:pPr>
            <a:r>
              <a:rPr lang="en-US" i="1" baseline="0" dirty="0" smtClean="0"/>
              <a:t>“No real clear”</a:t>
            </a:r>
            <a:endParaRPr lang="en-US" i="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15</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“A good overview but would like to see</a:t>
            </a:r>
            <a:r>
              <a:rPr lang="en-US" i="1" baseline="0" dirty="0" smtClean="0"/>
              <a:t> some current examples of processes and/or programs that are more specific”</a:t>
            </a:r>
          </a:p>
          <a:p>
            <a:pPr marL="228600" indent="-228600">
              <a:buAutoNum type="arabicPeriod"/>
            </a:pPr>
            <a:r>
              <a:rPr lang="en-US" i="1" baseline="0" dirty="0" smtClean="0"/>
              <a:t>“Sorry, missed this one”</a:t>
            </a:r>
          </a:p>
          <a:p>
            <a:pPr marL="228600" indent="-228600">
              <a:buAutoNum type="arabicPeriod"/>
            </a:pPr>
            <a:r>
              <a:rPr lang="en-US" i="1" baseline="0" dirty="0" smtClean="0"/>
              <a:t>“Appreciate the detail on process”</a:t>
            </a:r>
          </a:p>
          <a:p>
            <a:pPr marL="228600" indent="-228600">
              <a:buAutoNum type="arabicPeriod"/>
            </a:pPr>
            <a:r>
              <a:rPr lang="en-US" i="1" baseline="0" dirty="0" smtClean="0"/>
              <a:t>“This would be better as a flow chart brief rather than reading each line”</a:t>
            </a:r>
          </a:p>
          <a:p>
            <a:pPr marL="228600" indent="-228600">
              <a:buAutoNum type="arabicPeriod"/>
            </a:pPr>
            <a:r>
              <a:rPr lang="en-US" i="1" baseline="0" dirty="0" smtClean="0"/>
              <a:t>“Brief did not appear to fit into industry summit scope”</a:t>
            </a:r>
          </a:p>
          <a:p>
            <a:pPr marL="228600" indent="-228600">
              <a:buAutoNum type="arabicPeriod"/>
            </a:pPr>
            <a:r>
              <a:rPr lang="en-US" i="1" baseline="0" dirty="0" smtClean="0"/>
              <a:t>“Couldn’t hear him”</a:t>
            </a:r>
          </a:p>
          <a:p>
            <a:pPr marL="228600" indent="-228600">
              <a:buAutoNum type="arabicPeriod"/>
            </a:pPr>
            <a:r>
              <a:rPr lang="en-US" i="1" baseline="0" dirty="0" smtClean="0"/>
              <a:t>“Slides has good information”</a:t>
            </a:r>
          </a:p>
          <a:p>
            <a:pPr marL="228600" indent="-228600">
              <a:buAutoNum type="arabicPeriod"/>
            </a:pPr>
            <a:r>
              <a:rPr lang="en-US" i="1" baseline="0" dirty="0" smtClean="0"/>
              <a:t>“This was a room full of people looking @ their phones while someone stood there and read slides in a monotone voice”</a:t>
            </a:r>
          </a:p>
          <a:p>
            <a:pPr marL="228600" indent="-228600">
              <a:buAutoNum type="arabicPeriod"/>
            </a:pPr>
            <a:r>
              <a:rPr lang="en-US" i="1" baseline="0" dirty="0" smtClean="0"/>
              <a:t>“Excellent presentation”</a:t>
            </a:r>
          </a:p>
          <a:p>
            <a:pPr marL="228600" indent="-228600">
              <a:buAutoNum type="arabicPeriod"/>
            </a:pPr>
            <a:r>
              <a:rPr lang="en-US" i="1" baseline="0" dirty="0" smtClean="0"/>
              <a:t>“No comment.  Not interesting.”</a:t>
            </a:r>
            <a:endParaRPr lang="en-US" i="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16</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“Thanks for inviting DCMA to speak – value</a:t>
            </a:r>
            <a:r>
              <a:rPr lang="en-US" i="1" baseline="0" dirty="0" smtClean="0"/>
              <a:t> added and recommend they do it again next time”</a:t>
            </a:r>
          </a:p>
          <a:p>
            <a:pPr marL="228600" indent="-228600">
              <a:buAutoNum type="arabicPeriod"/>
            </a:pPr>
            <a:r>
              <a:rPr lang="en-US" i="1" baseline="0" dirty="0" smtClean="0"/>
              <a:t>“Good brief on FAR/DFAR safety requirements but would like to add in real safety statistics by areas (explosives, aviation, etc.)” </a:t>
            </a:r>
          </a:p>
          <a:p>
            <a:pPr marL="228600" indent="-228600">
              <a:buAutoNum type="arabicPeriod"/>
            </a:pPr>
            <a:r>
              <a:rPr lang="en-US" i="1" baseline="0" dirty="0" smtClean="0"/>
              <a:t>“This was great and very needed info. For all CO’s, KTR, - excellent discussion.  Thank you”</a:t>
            </a:r>
          </a:p>
          <a:p>
            <a:pPr marL="228600" indent="-228600">
              <a:buAutoNum type="arabicPeriod"/>
            </a:pPr>
            <a:r>
              <a:rPr lang="en-US" i="1" baseline="0" dirty="0" smtClean="0"/>
              <a:t>“Reading the DFARS is not value added, would be improved by discussing how DCMA applies the DFARS and how processed can be streamlined”</a:t>
            </a:r>
          </a:p>
          <a:p>
            <a:pPr marL="228600" indent="-228600">
              <a:buAutoNum type="arabicPeriod"/>
            </a:pPr>
            <a:r>
              <a:rPr lang="en-US" i="1" baseline="0" dirty="0" smtClean="0"/>
              <a:t>“My presentation, I’ll let others rate us!”</a:t>
            </a:r>
          </a:p>
          <a:p>
            <a:pPr marL="228600" indent="-228600">
              <a:buAutoNum type="arabicPeriod"/>
            </a:pPr>
            <a:r>
              <a:rPr lang="en-US" i="1" baseline="0" dirty="0" smtClean="0"/>
              <a:t>“Very good – Lot of information – next one should address shipping international “</a:t>
            </a:r>
          </a:p>
          <a:p>
            <a:pPr marL="228600" indent="-228600">
              <a:buAutoNum type="arabicPeriod"/>
            </a:pPr>
            <a:r>
              <a:rPr lang="en-US" i="1" baseline="0" dirty="0" smtClean="0"/>
              <a:t>“Information was OK, would be better with summary slides instead of paragraphs – for the explosives manufacturers we get safety and feel the briefing was ‘We are the experts,’ we are also”</a:t>
            </a:r>
          </a:p>
          <a:p>
            <a:pPr marL="228600" indent="-228600">
              <a:buAutoNum type="arabicPeriod"/>
            </a:pPr>
            <a:r>
              <a:rPr lang="en-US" i="1" baseline="0" dirty="0" smtClean="0"/>
              <a:t>“May need to have more time next time”</a:t>
            </a:r>
          </a:p>
          <a:p>
            <a:pPr marL="228600" indent="-228600">
              <a:buAutoNum type="arabicPeriod"/>
            </a:pPr>
            <a:r>
              <a:rPr lang="en-US" i="1" baseline="0" dirty="0" smtClean="0"/>
              <a:t>“Given the length of time of the other presentations, 1 hour on this topic was way too much.  A general safety overview would’ve been sufficient without getting into all the details.  The most beneficial aspect of the presentation was the Q&amp;A session at the end”</a:t>
            </a:r>
          </a:p>
          <a:p>
            <a:pPr marL="228600" indent="-228600">
              <a:buAutoNum type="arabicPeriod"/>
            </a:pPr>
            <a:r>
              <a:rPr lang="en-US" i="1" baseline="0" dirty="0" smtClean="0"/>
              <a:t>“More time needed for Q&amp;A.  Less time on regurgitating the DoD Safety Manual” </a:t>
            </a:r>
          </a:p>
          <a:p>
            <a:pPr marL="228600" indent="-228600">
              <a:buAutoNum type="arabicPeriod"/>
            </a:pPr>
            <a:r>
              <a:rPr lang="en-US" i="1" baseline="0" dirty="0" smtClean="0"/>
              <a:t>“Keep inviting DCMA”</a:t>
            </a:r>
          </a:p>
          <a:p>
            <a:pPr marL="228600" indent="-228600">
              <a:buAutoNum type="arabicPeriod"/>
            </a:pPr>
            <a:r>
              <a:rPr lang="en-US" i="1" baseline="0" dirty="0" smtClean="0"/>
              <a:t>“Fantastic educational discussions.  Come back again.  It would be helpful to understand the flow of work and changes/improvements since this meeting”</a:t>
            </a:r>
          </a:p>
          <a:p>
            <a:pPr marL="228600" indent="-228600">
              <a:buAutoNum type="arabicPeriod"/>
            </a:pPr>
            <a:r>
              <a:rPr lang="en-US" i="1" baseline="0" dirty="0" smtClean="0"/>
              <a:t>“Ok view of DCMA for safety.  Might be better to talk about the other aspects of DCMA function and how they inspect contractors”</a:t>
            </a:r>
          </a:p>
          <a:p>
            <a:pPr marL="228600" indent="-228600">
              <a:buAutoNum type="arabicPeriod"/>
            </a:pPr>
            <a:r>
              <a:rPr lang="en-US" i="1" baseline="0" dirty="0" smtClean="0"/>
              <a:t>“Too many words on slides.  Not clear what the primary message was that was intended” </a:t>
            </a:r>
          </a:p>
          <a:p>
            <a:pPr marL="228600" indent="-228600">
              <a:buAutoNum type="arabicPeriod"/>
            </a:pPr>
            <a:r>
              <a:rPr lang="en-US" i="1" baseline="0" dirty="0" smtClean="0"/>
              <a:t>“This was so very, very painful.  Pre-award survey, pre-award survey, pre-award survey and on and on.  We get it.  Job security.  This was a waste of time”</a:t>
            </a:r>
          </a:p>
          <a:p>
            <a:pPr marL="228600" indent="-228600">
              <a:buAutoNum type="arabicPeriod"/>
            </a:pPr>
            <a:r>
              <a:rPr lang="en-US" i="1" baseline="0" dirty="0" smtClean="0"/>
              <a:t>“Good talk – would like to see follow-up at local level”</a:t>
            </a:r>
          </a:p>
          <a:p>
            <a:pPr marL="228600" indent="-228600">
              <a:buAutoNum type="arabicPeriod"/>
            </a:pPr>
            <a:r>
              <a:rPr lang="en-US" i="1" baseline="0" dirty="0" smtClean="0"/>
              <a:t>“Educational.  Mr. O’Kane good speaker, very informative.”</a:t>
            </a:r>
          </a:p>
          <a:p>
            <a:pPr marL="228600" indent="-228600">
              <a:buAutoNum type="arabicPeriod"/>
            </a:pPr>
            <a:r>
              <a:rPr lang="en-US" i="1" baseline="0" dirty="0" smtClean="0"/>
              <a:t>“Very informative.  On a competitive bid, how long is a contractor given to correct safety issues on a pre-award?”</a:t>
            </a:r>
          </a:p>
          <a:p>
            <a:pPr marL="228600" indent="-228600">
              <a:buAutoNum type="arabicPeriod"/>
            </a:pPr>
            <a:r>
              <a:rPr lang="en-US" i="1" baseline="0" dirty="0" smtClean="0"/>
              <a:t>“Great interaction, superb information, a thorough briefing”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17</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roadmap</a:t>
            </a:r>
            <a:r>
              <a:rPr lang="en-US" i="1" baseline="0" dirty="0" smtClean="0"/>
              <a:t> to the future”</a:t>
            </a:r>
          </a:p>
          <a:p>
            <a:pPr marL="228600" indent="-228600">
              <a:buAutoNum type="arabicPeriod"/>
            </a:pPr>
            <a:r>
              <a:rPr lang="en-US" i="1" baseline="0" dirty="0" smtClean="0"/>
              <a:t>“Good job, thank you for the roadmap”</a:t>
            </a:r>
          </a:p>
          <a:p>
            <a:pPr marL="228600" indent="-228600">
              <a:buAutoNum type="arabicPeriod"/>
            </a:pPr>
            <a:r>
              <a:rPr lang="en-US" i="1" baseline="0" dirty="0" smtClean="0"/>
              <a:t>“Good information”</a:t>
            </a:r>
          </a:p>
          <a:p>
            <a:pPr marL="228600" indent="-228600">
              <a:buAutoNum type="arabicPeriod"/>
            </a:pPr>
            <a:r>
              <a:rPr lang="en-US" i="1" baseline="0" dirty="0" smtClean="0"/>
              <a:t>“Well done, clear, concise and informative”</a:t>
            </a:r>
          </a:p>
          <a:p>
            <a:pPr marL="228600" indent="-228600">
              <a:buAutoNum type="arabicPeriod"/>
            </a:pPr>
            <a:r>
              <a:rPr lang="en-US" i="1" baseline="0" dirty="0" smtClean="0"/>
              <a:t>“I was totally unaware of the strategic planning that is being done in the CAD/PAD JPO.  This presentation was very informative”</a:t>
            </a:r>
          </a:p>
          <a:p>
            <a:pPr marL="228600" indent="-228600">
              <a:buAutoNum type="arabicPeriod"/>
            </a:pPr>
            <a:r>
              <a:rPr lang="en-US" i="1" baseline="0" dirty="0" smtClean="0"/>
              <a:t>“Need to fund this”</a:t>
            </a:r>
          </a:p>
          <a:p>
            <a:pPr marL="228600" indent="-228600">
              <a:buAutoNum type="arabicPeriod"/>
            </a:pPr>
            <a:r>
              <a:rPr lang="en-US" i="1" baseline="0" dirty="0" smtClean="0"/>
              <a:t>“Expand safety topics on roadmap.  One item could be hazard classification, packaging standardization as well”</a:t>
            </a:r>
          </a:p>
          <a:p>
            <a:pPr marL="228600" indent="-228600">
              <a:buAutoNum type="arabicPeriod"/>
            </a:pPr>
            <a:r>
              <a:rPr lang="en-US" i="1" baseline="0" dirty="0" smtClean="0"/>
              <a:t>“Educational, very informative – specific to my job.”</a:t>
            </a:r>
            <a:endParaRPr lang="en-US" i="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18</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breakdown and overview with cost impacts for each area”</a:t>
            </a:r>
          </a:p>
          <a:p>
            <a:pPr marL="228600" indent="-228600">
              <a:buAutoNum type="arabicPeriod"/>
            </a:pPr>
            <a:r>
              <a:rPr lang="en-US" i="1" dirty="0" smtClean="0"/>
              <a:t>“Great eye opener – add AF piece next time”</a:t>
            </a:r>
          </a:p>
          <a:p>
            <a:pPr marL="228600" indent="-228600">
              <a:buAutoNum type="arabicPeriod"/>
            </a:pPr>
            <a:r>
              <a:rPr lang="en-US" i="1" dirty="0" smtClean="0"/>
              <a:t>“Loved that he talked to the $ on the table”</a:t>
            </a:r>
          </a:p>
          <a:p>
            <a:pPr marL="228600" indent="-228600">
              <a:buAutoNum type="arabicPeriod"/>
            </a:pPr>
            <a:r>
              <a:rPr lang="en-US" i="1" dirty="0" smtClean="0"/>
              <a:t>“Good overview of the service life extension</a:t>
            </a:r>
          </a:p>
          <a:p>
            <a:pPr marL="228600" indent="-228600">
              <a:buAutoNum type="arabicPeriod"/>
            </a:pPr>
            <a:r>
              <a:rPr lang="en-US" i="1" dirty="0" smtClean="0"/>
              <a:t>“Good briefing – but why the SLE, what’s the data behind the curtain?  Is it failures, late deliveries</a:t>
            </a:r>
            <a:r>
              <a:rPr lang="en-US" i="1" baseline="0" dirty="0" smtClean="0"/>
              <a:t>, late contracts?</a:t>
            </a:r>
            <a:r>
              <a:rPr lang="en-US" i="1" dirty="0" smtClean="0"/>
              <a:t>”</a:t>
            </a:r>
          </a:p>
          <a:p>
            <a:pPr marL="228600" indent="-228600">
              <a:buAutoNum type="arabicPeriod"/>
            </a:pPr>
            <a:r>
              <a:rPr lang="en-US" i="1" dirty="0" smtClean="0"/>
              <a:t>“Interesting to hear there are so many SLEs”</a:t>
            </a:r>
          </a:p>
          <a:p>
            <a:pPr marL="228600" indent="-228600">
              <a:buAutoNum type="arabicPeriod"/>
            </a:pPr>
            <a:r>
              <a:rPr lang="en-US" i="1" dirty="0" smtClean="0"/>
              <a:t>“Interesting briefing”</a:t>
            </a:r>
          </a:p>
          <a:p>
            <a:pPr marL="228600" indent="-228600">
              <a:buAutoNum type="arabicPeriod"/>
            </a:pPr>
            <a:r>
              <a:rPr lang="en-US" i="1" dirty="0" smtClean="0"/>
              <a:t>“Very good.</a:t>
            </a:r>
            <a:r>
              <a:rPr lang="en-US" i="1" baseline="0" dirty="0" smtClean="0"/>
              <a:t>  This would have been a good Day 1 presentation”</a:t>
            </a:r>
          </a:p>
          <a:p>
            <a:pPr marL="228600" indent="-228600">
              <a:buAutoNum type="arabicPeriod"/>
            </a:pPr>
            <a:r>
              <a:rPr lang="en-US" i="1" baseline="0" dirty="0" smtClean="0"/>
              <a:t>“Need to work together to solve this”</a:t>
            </a:r>
          </a:p>
          <a:p>
            <a:pPr marL="228600" indent="-228600">
              <a:buAutoNum type="arabicPeriod"/>
            </a:pPr>
            <a:r>
              <a:rPr lang="en-US" i="1" baseline="0" dirty="0" smtClean="0"/>
              <a:t>“Very informative, educational”</a:t>
            </a:r>
          </a:p>
          <a:p>
            <a:pPr marL="228600" indent="-228600">
              <a:buAutoNum type="arabicPeriod"/>
            </a:pPr>
            <a:r>
              <a:rPr lang="en-US" i="1" baseline="0" dirty="0" smtClean="0"/>
              <a:t>“Great talk – Big help if some of these low volume legacy carts can have purchases larger than just a few hundred.  Very hard to get material suppliers excited about such low volume materials.”</a:t>
            </a:r>
            <a:endParaRPr lang="en-US" i="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19</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overview with highlighted</a:t>
            </a:r>
            <a:r>
              <a:rPr lang="en-US" i="1" baseline="0" dirty="0" smtClean="0"/>
              <a:t> issues”</a:t>
            </a:r>
          </a:p>
          <a:p>
            <a:pPr marL="228600" indent="-228600">
              <a:buAutoNum type="arabicPeriod"/>
            </a:pPr>
            <a:r>
              <a:rPr lang="en-US" i="1" baseline="0" dirty="0" smtClean="0"/>
              <a:t>“FMS info good”</a:t>
            </a:r>
          </a:p>
          <a:p>
            <a:pPr marL="228600" indent="-228600">
              <a:buAutoNum type="arabicPeriod"/>
            </a:pPr>
            <a:r>
              <a:rPr lang="en-US" i="1" baseline="0" dirty="0" smtClean="0"/>
              <a:t>“A 3-4 year cycle to get product to customers and shipping issues.  How is this system better than letting OEMs/Contractors do the selling overseas? What is the cost/benefit for FMS handled by government? What’s the budget vs. true revenue benefit for the government? </a:t>
            </a:r>
          </a:p>
          <a:p>
            <a:pPr marL="228600" indent="-228600">
              <a:buAutoNum type="arabicPeriod"/>
            </a:pPr>
            <a:r>
              <a:rPr lang="en-US" i="1" baseline="0" dirty="0" smtClean="0"/>
              <a:t>“The presentation was direct and to the point.  The charts were well prepared and easy to follow”</a:t>
            </a:r>
          </a:p>
          <a:p>
            <a:pPr marL="228600" indent="-228600">
              <a:buAutoNum type="arabicPeriod"/>
            </a:pPr>
            <a:r>
              <a:rPr lang="en-US" i="1" baseline="0" dirty="0" smtClean="0"/>
              <a:t>“Good information – USG needs to improve process – long term storage at contractor facility a big risk”</a:t>
            </a:r>
          </a:p>
          <a:p>
            <a:pPr marL="228600" indent="-228600">
              <a:buAutoNum type="arabicPeriod"/>
            </a:pPr>
            <a:r>
              <a:rPr lang="en-US" i="1" baseline="0" dirty="0" smtClean="0"/>
              <a:t>“Would be better to share FMS process flow and how contractors can better support the government”</a:t>
            </a:r>
          </a:p>
          <a:p>
            <a:pPr marL="228600" indent="-228600">
              <a:buAutoNum type="arabicPeriod"/>
            </a:pPr>
            <a:r>
              <a:rPr lang="en-US" i="1" baseline="0" dirty="0" smtClean="0"/>
              <a:t>“Good speaker, good value to whole summit”</a:t>
            </a:r>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r>
              <a:rPr lang="en-US" dirty="0" smtClean="0"/>
              <a:t>Overall number of</a:t>
            </a:r>
            <a:r>
              <a:rPr lang="en-US" baseline="0" dirty="0" smtClean="0"/>
              <a:t> responses to all categories on opinion survey:</a:t>
            </a:r>
          </a:p>
          <a:p>
            <a:endParaRPr lang="en-US" baseline="0" dirty="0" smtClean="0"/>
          </a:p>
          <a:p>
            <a:r>
              <a:rPr lang="en-US" baseline="0" dirty="0" smtClean="0"/>
              <a:t>“Excellent” = 316</a:t>
            </a:r>
          </a:p>
          <a:p>
            <a:r>
              <a:rPr lang="en-US" baseline="0" dirty="0" smtClean="0"/>
              <a:t>“Satisfactory” = 339</a:t>
            </a:r>
          </a:p>
          <a:p>
            <a:r>
              <a:rPr lang="en-US" baseline="0" dirty="0" smtClean="0"/>
              <a:t>“Neutral” = 103</a:t>
            </a:r>
          </a:p>
          <a:p>
            <a:r>
              <a:rPr lang="en-US" baseline="0" dirty="0" smtClean="0"/>
              <a:t>“Insufficient” = 10</a:t>
            </a:r>
          </a:p>
          <a:p>
            <a:r>
              <a:rPr lang="en-US" baseline="0" dirty="0" smtClean="0"/>
              <a:t>“Unacceptable” = 3</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20</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overview of FMS Transportation process and issues”</a:t>
            </a:r>
          </a:p>
          <a:p>
            <a:pPr marL="228600" indent="-228600">
              <a:buAutoNum type="arabicPeriod"/>
            </a:pPr>
            <a:r>
              <a:rPr lang="en-US" i="1" dirty="0" smtClean="0"/>
              <a:t>“Great briefing!”</a:t>
            </a:r>
          </a:p>
          <a:p>
            <a:pPr marL="228600" indent="-228600">
              <a:buAutoNum type="arabicPeriod"/>
            </a:pPr>
            <a:r>
              <a:rPr lang="en-US" i="1" dirty="0" smtClean="0"/>
              <a:t>“Great detail on FMS requirement</a:t>
            </a:r>
            <a:r>
              <a:rPr lang="en-US" i="1" baseline="0" dirty="0" smtClean="0"/>
              <a:t> #’s”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A 3-4 year cycle to get product to customers and shipping issues.  How is this system better than letting OEMs/Contractors do the selling overseas? What is the cost/benefit for FMS handled by government? What’s the budget vs. true revenue benefit for the government?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“Another clear and easy to understand presentation.  There was a terrific Q&amp;A session afterwards”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“Good information – USG needs to improve process”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“Great – many people including me did not know shipments were/are accepted in-place and left at the contractors’ facility”</a:t>
            </a:r>
            <a:endParaRPr lang="en-US" i="1" dirty="0" smtClean="0"/>
          </a:p>
          <a:p>
            <a:pPr marL="228600" indent="-228600">
              <a:buAutoNum type="arabicPeriod"/>
            </a:pPr>
            <a:r>
              <a:rPr lang="en-US" i="1" dirty="0" smtClean="0"/>
              <a:t>“Good job, this was job specific!”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21</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story and data”</a:t>
            </a:r>
          </a:p>
          <a:p>
            <a:pPr marL="228600" indent="-228600">
              <a:buAutoNum type="arabicPeriod"/>
            </a:pPr>
            <a:r>
              <a:rPr lang="en-US" i="1" dirty="0" smtClean="0"/>
              <a:t>“USAF had to canx, USN good”</a:t>
            </a:r>
          </a:p>
          <a:p>
            <a:pPr marL="228600" indent="-228600">
              <a:buAutoNum type="arabicPeriod"/>
            </a:pPr>
            <a:r>
              <a:rPr lang="en-US" i="1" dirty="0" smtClean="0"/>
              <a:t>“Good info of real life accidents”</a:t>
            </a:r>
          </a:p>
          <a:p>
            <a:pPr marL="228600" indent="-228600">
              <a:buAutoNum type="arabicPeriod"/>
            </a:pPr>
            <a:r>
              <a:rPr lang="en-US" i="1" dirty="0" smtClean="0"/>
              <a:t>“Very entertaining presentation.  It drove home the fact our products need to work the first time, every</a:t>
            </a:r>
            <a:r>
              <a:rPr lang="en-US" i="1" baseline="0" dirty="0" smtClean="0"/>
              <a:t> time.”</a:t>
            </a:r>
          </a:p>
          <a:p>
            <a:pPr marL="228600" indent="-228600">
              <a:buAutoNum type="arabicPeriod"/>
            </a:pPr>
            <a:r>
              <a:rPr lang="en-US" i="1" baseline="0" dirty="0" smtClean="0"/>
              <a:t>“Would have liked more information about how the investigation is performed”</a:t>
            </a:r>
          </a:p>
          <a:p>
            <a:pPr marL="228600" indent="-228600">
              <a:buAutoNum type="arabicPeriod"/>
            </a:pPr>
            <a:r>
              <a:rPr lang="en-US" i="1" baseline="0" dirty="0" smtClean="0"/>
              <a:t>“Nice way to brief a serious topic”</a:t>
            </a:r>
          </a:p>
          <a:p>
            <a:pPr marL="228600" indent="-228600">
              <a:buAutoNum type="arabicPeriod"/>
            </a:pPr>
            <a:r>
              <a:rPr lang="en-US" i="1" baseline="0" dirty="0" smtClean="0"/>
              <a:t>“Good entertaining presentation, however would be good to talk about the findings form these mishaps and possibly corrective actions”</a:t>
            </a:r>
          </a:p>
          <a:p>
            <a:pPr marL="228600" indent="-228600">
              <a:buAutoNum type="arabicPeriod"/>
            </a:pPr>
            <a:r>
              <a:rPr lang="en-US" i="1" baseline="0" dirty="0" smtClean="0"/>
              <a:t>“Excellent – clearer picture of what it takes to recover assets after an incident”</a:t>
            </a:r>
          </a:p>
          <a:p>
            <a:pPr marL="228600" indent="-228600">
              <a:buAutoNum type="arabicPeriod"/>
            </a:pPr>
            <a:r>
              <a:rPr lang="en-US" i="1" baseline="0" dirty="0" smtClean="0"/>
              <a:t>“Great job, very informative – good speaker.  Professional.”</a:t>
            </a:r>
            <a:endParaRPr lang="en-US" i="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22</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“Q&amp;A session</a:t>
            </a:r>
            <a:r>
              <a:rPr lang="en-US" i="1" baseline="0" dirty="0" smtClean="0"/>
              <a:t> before closing remarks was great opportunity for open dialogue” </a:t>
            </a:r>
          </a:p>
          <a:p>
            <a:pPr marL="228600" indent="-228600">
              <a:buAutoNum type="arabicPeriod"/>
            </a:pPr>
            <a:r>
              <a:rPr lang="en-US" i="1" baseline="0" dirty="0" smtClean="0"/>
              <a:t>“The need for change for all parties is very much needed”</a:t>
            </a:r>
          </a:p>
          <a:p>
            <a:pPr marL="228600" indent="-228600">
              <a:buAutoNum type="arabicPeriod"/>
            </a:pPr>
            <a:r>
              <a:rPr lang="en-US" i="1" baseline="0" dirty="0" smtClean="0"/>
              <a:t>“Good wrap-up and challenges to the group”</a:t>
            </a:r>
          </a:p>
          <a:p>
            <a:pPr marL="228600" indent="-228600">
              <a:buAutoNum type="arabicPeriod"/>
            </a:pPr>
            <a:r>
              <a:rPr lang="en-US" i="1" baseline="0" dirty="0" smtClean="0"/>
              <a:t>“The motivator!!”</a:t>
            </a:r>
          </a:p>
          <a:p>
            <a:pPr marL="228600" indent="-228600">
              <a:buAutoNum type="arabicPeriod"/>
            </a:pPr>
            <a:r>
              <a:rPr lang="en-US" i="1" baseline="0" dirty="0" smtClean="0"/>
              <a:t>“Breakdown the impact of various situations in relationship to fleet support i.e. contract award/production/in house production/DCMA-Great/ dialogue was great”</a:t>
            </a:r>
          </a:p>
          <a:p>
            <a:pPr marL="228600" indent="-228600">
              <a:buAutoNum type="arabicPeriod"/>
            </a:pPr>
            <a:r>
              <a:rPr lang="en-US" i="1" dirty="0" smtClean="0"/>
              <a:t>“Good</a:t>
            </a:r>
            <a:r>
              <a:rPr lang="en-US" i="1" baseline="0" dirty="0" smtClean="0"/>
              <a:t> closing points – both for industry and government”</a:t>
            </a:r>
          </a:p>
          <a:p>
            <a:pPr marL="228600" indent="-228600">
              <a:buAutoNum type="arabicPeriod"/>
            </a:pPr>
            <a:r>
              <a:rPr lang="en-US" i="1" baseline="0" dirty="0" smtClean="0"/>
              <a:t>“Thought provoking”</a:t>
            </a:r>
          </a:p>
          <a:p>
            <a:pPr marL="228600" indent="-228600">
              <a:buAutoNum type="arabicPeriod"/>
            </a:pPr>
            <a:r>
              <a:rPr lang="en-US" i="1" baseline="0" dirty="0" smtClean="0"/>
              <a:t>“Outstanding recap of the summit!”</a:t>
            </a:r>
          </a:p>
          <a:p>
            <a:pPr marL="228600" indent="-228600">
              <a:buAutoNum type="arabicPeriod"/>
            </a:pPr>
            <a:r>
              <a:rPr lang="en-US" i="1" baseline="0" dirty="0" smtClean="0"/>
              <a:t>“Appreciate the candor and recognition that all of the issues are not contractor caused.  There is a shared responsibility”</a:t>
            </a:r>
          </a:p>
          <a:p>
            <a:pPr marL="228600" indent="-228600">
              <a:buAutoNum type="arabicPeriod"/>
            </a:pPr>
            <a:r>
              <a:rPr lang="en-US" i="1" baseline="0" dirty="0" smtClean="0"/>
              <a:t>“Great examples of reality”</a:t>
            </a:r>
          </a:p>
          <a:p>
            <a:pPr marL="228600" indent="-228600">
              <a:buAutoNum type="arabicPeriod"/>
            </a:pPr>
            <a:r>
              <a:rPr lang="en-US" i="1" baseline="0" dirty="0" smtClean="0"/>
              <a:t>“We appreciate the productive collaborative tone.  Thank you.”</a:t>
            </a:r>
          </a:p>
          <a:p>
            <a:pPr marL="228600" indent="-228600">
              <a:buAutoNum type="arabicPeriod"/>
            </a:pPr>
            <a:r>
              <a:rPr lang="en-US" i="1" baseline="0" dirty="0" smtClean="0"/>
              <a:t>“Good job!”</a:t>
            </a:r>
            <a:endParaRPr lang="en-US" i="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23</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“Perhaps a bit more time, as a presenter, I felt rushed”</a:t>
            </a:r>
          </a:p>
          <a:p>
            <a:pPr marL="228600" indent="-228600">
              <a:buAutoNum type="arabicPeriod"/>
            </a:pPr>
            <a:r>
              <a:rPr lang="en-US" i="1" dirty="0" smtClean="0"/>
              <a:t>“Yes”</a:t>
            </a:r>
          </a:p>
          <a:p>
            <a:pPr marL="228600" indent="-228600">
              <a:buAutoNum type="arabicPeriod"/>
            </a:pPr>
            <a:r>
              <a:rPr lang="en-US" i="1" dirty="0" smtClean="0"/>
              <a:t>“Excellent timing and great discussions”</a:t>
            </a:r>
          </a:p>
          <a:p>
            <a:pPr marL="228600" indent="-228600">
              <a:buAutoNum type="arabicPeriod"/>
            </a:pPr>
            <a:r>
              <a:rPr lang="en-US" i="1" dirty="0" smtClean="0"/>
              <a:t>“While its difficult to predetermine how long each presentation should last, it seemed like most of the presentations fit well into their allotted time”</a:t>
            </a:r>
          </a:p>
          <a:p>
            <a:pPr marL="228600" indent="-228600">
              <a:buAutoNum type="arabicPeriod"/>
            </a:pPr>
            <a:r>
              <a:rPr lang="en-US" i="1" dirty="0" smtClean="0"/>
              <a:t>“Yes timing was good and well planned”</a:t>
            </a:r>
          </a:p>
          <a:p>
            <a:pPr marL="228600" indent="-228600">
              <a:buAutoNum type="arabicPeriod"/>
            </a:pPr>
            <a:r>
              <a:rPr lang="en-US" i="1" dirty="0" smtClean="0"/>
              <a:t>“Overall very good”</a:t>
            </a:r>
          </a:p>
          <a:p>
            <a:pPr marL="228600" indent="-228600">
              <a:buAutoNum type="arabicPeriod"/>
            </a:pPr>
            <a:r>
              <a:rPr lang="en-US" i="1" dirty="0" smtClean="0"/>
              <a:t>“It is difficult to predict which topics will generate debate/discussion and on occasion</a:t>
            </a:r>
            <a:r>
              <a:rPr lang="en-US" i="1" baseline="0" dirty="0" smtClean="0"/>
              <a:t> there was some time pressure to finish questions to move on, however the presenters were very good at taking questions and responding”</a:t>
            </a:r>
            <a:endParaRPr lang="en-US" i="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24</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“Yes but what</a:t>
            </a:r>
            <a:r>
              <a:rPr lang="en-US" i="1" baseline="0" dirty="0" smtClean="0"/>
              <a:t> else – DCMA CMO perspective – QA side?”</a:t>
            </a:r>
          </a:p>
          <a:p>
            <a:pPr marL="228600" indent="-228600">
              <a:buAutoNum type="arabicPeriod"/>
            </a:pPr>
            <a:r>
              <a:rPr lang="en-US" i="1" baseline="0" dirty="0" smtClean="0"/>
              <a:t>“Very well rounded”</a:t>
            </a:r>
          </a:p>
          <a:p>
            <a:pPr marL="228600" indent="-228600">
              <a:buAutoNum type="arabicPeriod"/>
            </a:pPr>
            <a:r>
              <a:rPr lang="en-US" i="1" baseline="0" dirty="0" smtClean="0"/>
              <a:t>“In every gathering such as this, there are going to be good and bad presentations.  This was the case in this event”</a:t>
            </a:r>
          </a:p>
          <a:p>
            <a:pPr marL="228600" indent="-228600">
              <a:buAutoNum type="arabicPeriod"/>
            </a:pPr>
            <a:r>
              <a:rPr lang="en-US" i="1" baseline="0" dirty="0" smtClean="0"/>
              <a:t>“Again, contract changes were only addressed when asked for an then they were rattled off with zero presentation.  DCMA, Small Business were a total waste of time”</a:t>
            </a:r>
          </a:p>
          <a:p>
            <a:pPr marL="228600" indent="-228600">
              <a:buAutoNum type="arabicPeriod"/>
            </a:pPr>
            <a:r>
              <a:rPr lang="en-US" i="1" baseline="0" dirty="0" smtClean="0"/>
              <a:t>“Pretty much”</a:t>
            </a:r>
            <a:endParaRPr lang="en-US" i="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25</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“Great food and service”</a:t>
            </a:r>
          </a:p>
          <a:p>
            <a:pPr marL="228600" indent="-228600">
              <a:buAutoNum type="arabicPeriod"/>
            </a:pPr>
            <a:r>
              <a:rPr lang="en-US" i="1" dirty="0" smtClean="0"/>
              <a:t>“Great us of space – excellent sound!! Good support and good food”</a:t>
            </a:r>
          </a:p>
          <a:p>
            <a:pPr marL="228600" indent="-228600">
              <a:buAutoNum type="arabicPeriod"/>
            </a:pPr>
            <a:r>
              <a:rPr lang="en-US" i="1" dirty="0" smtClean="0"/>
              <a:t>“Excellent”</a:t>
            </a:r>
          </a:p>
          <a:p>
            <a:pPr marL="228600" indent="-228600">
              <a:buAutoNum type="arabicPeriod"/>
            </a:pPr>
            <a:r>
              <a:rPr lang="en-US" i="1" dirty="0" smtClean="0"/>
              <a:t>“Nice facility.  Good lunch”</a:t>
            </a:r>
          </a:p>
          <a:p>
            <a:pPr marL="228600" indent="-228600">
              <a:buAutoNum type="arabicPeriod"/>
            </a:pPr>
            <a:r>
              <a:rPr lang="en-US" i="1" dirty="0" smtClean="0"/>
              <a:t>“Great food!”</a:t>
            </a:r>
          </a:p>
          <a:p>
            <a:pPr marL="228600" indent="-228600">
              <a:buAutoNum type="arabicPeriod"/>
            </a:pPr>
            <a:r>
              <a:rPr lang="en-US" i="1" dirty="0" smtClean="0"/>
              <a:t>“Temperature</a:t>
            </a:r>
            <a:r>
              <a:rPr lang="en-US" i="1" baseline="0" dirty="0" smtClean="0"/>
              <a:t> control was only issue”</a:t>
            </a:r>
          </a:p>
          <a:p>
            <a:pPr marL="228600" indent="-228600">
              <a:buAutoNum type="arabicPeriod"/>
            </a:pPr>
            <a:r>
              <a:rPr lang="en-US" i="1" baseline="0" dirty="0" smtClean="0"/>
              <a:t>“Room and facilities nice – during club lunch music was heard through the walls, but it was not for long”</a:t>
            </a:r>
          </a:p>
          <a:p>
            <a:pPr marL="228600" indent="-228600">
              <a:buAutoNum type="arabicPeriod"/>
            </a:pPr>
            <a:r>
              <a:rPr lang="en-US" i="1" baseline="0" dirty="0" smtClean="0"/>
              <a:t>“Great job!”</a:t>
            </a:r>
          </a:p>
          <a:p>
            <a:pPr marL="228600" indent="-228600">
              <a:buAutoNum type="arabicPeriod"/>
            </a:pPr>
            <a:r>
              <a:rPr lang="en-US" i="1" baseline="0" dirty="0" smtClean="0"/>
              <a:t>“Temperature control was wacky.  It was an icebox at some tables and an oven at others.  No plugs for chargers was inconvenient.” </a:t>
            </a:r>
          </a:p>
          <a:p>
            <a:pPr marL="228600" indent="-228600">
              <a:buAutoNum type="arabicPeriod"/>
            </a:pPr>
            <a:r>
              <a:rPr lang="en-US" i="1" baseline="0" dirty="0" smtClean="0"/>
              <a:t>“Understand the Smart Building was not available so the Club was OK, although somewhat cramped.  Hoping for return to Smart Building in 2019!”</a:t>
            </a:r>
          </a:p>
          <a:p>
            <a:pPr marL="228600" indent="-228600">
              <a:buAutoNum type="arabicPeriod"/>
            </a:pPr>
            <a:r>
              <a:rPr lang="en-US" i="1" baseline="0" dirty="0" smtClean="0"/>
              <a:t>“Understanding that it was not the usual (or intended) venue.  However, the lack of sidebar rooms and less “free” time did reduce the overall value somewhat.”</a:t>
            </a:r>
          </a:p>
          <a:p>
            <a:pPr marL="228600" indent="-228600">
              <a:buAutoNum type="arabicPeriod"/>
            </a:pPr>
            <a:r>
              <a:rPr lang="en-US" i="1" baseline="0" dirty="0" smtClean="0"/>
              <a:t>“Soda machine was out of desired soda”</a:t>
            </a:r>
            <a:endParaRPr lang="en-US" i="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26</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to meet others in a social environment”</a:t>
            </a:r>
          </a:p>
          <a:p>
            <a:pPr marL="228600" indent="-228600">
              <a:buAutoNum type="arabicPeriod"/>
            </a:pPr>
            <a:r>
              <a:rPr lang="en-US" i="1" dirty="0" smtClean="0"/>
              <a:t>“N/A, didn’t attend”</a:t>
            </a:r>
          </a:p>
          <a:p>
            <a:pPr marL="228600" indent="-228600">
              <a:buAutoNum type="arabicPeriod"/>
            </a:pPr>
            <a:r>
              <a:rPr lang="en-US" i="1" dirty="0" smtClean="0"/>
              <a:t>“Bar area is dark/depressing”</a:t>
            </a:r>
          </a:p>
          <a:p>
            <a:pPr marL="228600" indent="-228600">
              <a:buAutoNum type="arabicPeriod"/>
            </a:pPr>
            <a:r>
              <a:rPr lang="en-US" i="1" dirty="0" smtClean="0"/>
              <a:t>“Don’t usually participate in socials”</a:t>
            </a:r>
          </a:p>
          <a:p>
            <a:pPr marL="228600" indent="-228600">
              <a:buAutoNum type="arabicPeriod"/>
            </a:pPr>
            <a:r>
              <a:rPr lang="en-US" i="1" dirty="0" smtClean="0"/>
              <a:t>“Did not attend”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27</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28</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29</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30</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31</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32</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33</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34</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35</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36</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37</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38</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39</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4</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solidFill>
                  <a:schemeClr val="tx1"/>
                </a:solidFill>
              </a:rPr>
              <a:t>“Very relevant</a:t>
            </a:r>
            <a:r>
              <a:rPr lang="en-US" i="1" baseline="0" dirty="0" smtClean="0">
                <a:solidFill>
                  <a:schemeClr val="tx1"/>
                </a:solidFill>
              </a:rPr>
              <a:t> to our product”</a:t>
            </a:r>
          </a:p>
          <a:p>
            <a:pPr marL="228600" indent="-228600">
              <a:buAutoNum type="arabicPeriod"/>
            </a:pPr>
            <a:r>
              <a:rPr lang="en-US" i="1" baseline="0" dirty="0" smtClean="0">
                <a:solidFill>
                  <a:schemeClr val="tx1"/>
                </a:solidFill>
              </a:rPr>
              <a:t>“Always good to hear the stories from those having used CAD/PAD products 1</a:t>
            </a:r>
            <a:r>
              <a:rPr lang="en-US" i="1" baseline="30000" dirty="0" smtClean="0">
                <a:solidFill>
                  <a:schemeClr val="tx1"/>
                </a:solidFill>
              </a:rPr>
              <a:t>st</a:t>
            </a:r>
            <a:r>
              <a:rPr lang="en-US" i="1" baseline="0" dirty="0" smtClean="0">
                <a:solidFill>
                  <a:schemeClr val="tx1"/>
                </a:solidFill>
              </a:rPr>
              <a:t> hand”</a:t>
            </a:r>
          </a:p>
          <a:p>
            <a:pPr marL="228600" indent="-228600">
              <a:buAutoNum type="arabicPeriod"/>
            </a:pPr>
            <a:r>
              <a:rPr lang="en-US" i="1" baseline="0" dirty="0" smtClean="0">
                <a:solidFill>
                  <a:schemeClr val="tx1"/>
                </a:solidFill>
              </a:rPr>
              <a:t>“Good clear speaker, dealing with ejection event and background thoughts and behind the scenes”</a:t>
            </a:r>
          </a:p>
          <a:p>
            <a:pPr marL="228600" indent="-228600">
              <a:buAutoNum type="arabicPeriod"/>
            </a:pPr>
            <a:r>
              <a:rPr lang="en-US" i="1" baseline="0" dirty="0" smtClean="0">
                <a:solidFill>
                  <a:schemeClr val="tx1"/>
                </a:solidFill>
              </a:rPr>
              <a:t>“Very personal – excellent”</a:t>
            </a:r>
          </a:p>
          <a:p>
            <a:pPr marL="228600" indent="-228600">
              <a:buAutoNum type="arabicPeriod"/>
            </a:pPr>
            <a:r>
              <a:rPr lang="en-US" i="1" baseline="0" dirty="0" smtClean="0">
                <a:solidFill>
                  <a:schemeClr val="tx1"/>
                </a:solidFill>
              </a:rPr>
              <a:t>“Thank you – Reminds us of what the mission is!”</a:t>
            </a:r>
          </a:p>
          <a:p>
            <a:pPr marL="228600" indent="-228600">
              <a:buAutoNum type="arabicPeriod"/>
            </a:pPr>
            <a:r>
              <a:rPr lang="en-US" i="1" baseline="0" dirty="0" smtClean="0">
                <a:solidFill>
                  <a:schemeClr val="tx1"/>
                </a:solidFill>
              </a:rPr>
              <a:t>“Excellent kick-off that ties directly to the products we provide and their importance to perform when absolutely needed!”</a:t>
            </a:r>
          </a:p>
          <a:p>
            <a:pPr marL="228600" indent="-228600">
              <a:buAutoNum type="arabicPeriod"/>
            </a:pPr>
            <a:r>
              <a:rPr lang="en-US" i="1" baseline="0" dirty="0" smtClean="0">
                <a:solidFill>
                  <a:schemeClr val="tx1"/>
                </a:solidFill>
              </a:rPr>
              <a:t>“Great speaker and information”</a:t>
            </a:r>
          </a:p>
          <a:p>
            <a:pPr marL="228600" indent="-228600">
              <a:buAutoNum type="arabicPeriod"/>
            </a:pPr>
            <a:r>
              <a:rPr lang="en-US" i="1" baseline="0" dirty="0" smtClean="0">
                <a:solidFill>
                  <a:schemeClr val="tx1"/>
                </a:solidFill>
              </a:rPr>
              <a:t>“Awesome pilot’s perspective”</a:t>
            </a:r>
          </a:p>
          <a:p>
            <a:pPr marL="228600" indent="-228600">
              <a:buAutoNum type="arabicPeriod"/>
            </a:pPr>
            <a:r>
              <a:rPr lang="en-US" i="1" baseline="0" dirty="0" smtClean="0">
                <a:solidFill>
                  <a:schemeClr val="tx1"/>
                </a:solidFill>
              </a:rPr>
              <a:t>“Should be part of all summits to ground everyone as to our goal – lives saved”</a:t>
            </a:r>
          </a:p>
          <a:p>
            <a:pPr marL="228600" indent="-228600">
              <a:buAutoNum type="arabicPeriod"/>
            </a:pPr>
            <a:r>
              <a:rPr lang="en-US" i="1" baseline="0" dirty="0" smtClean="0">
                <a:solidFill>
                  <a:schemeClr val="tx1"/>
                </a:solidFill>
              </a:rPr>
              <a:t>“Great real life impact of this industry”</a:t>
            </a:r>
          </a:p>
          <a:p>
            <a:pPr marL="228600" indent="-228600">
              <a:buAutoNum type="arabicPeriod"/>
            </a:pPr>
            <a:r>
              <a:rPr lang="en-US" i="1" baseline="0" dirty="0" smtClean="0">
                <a:solidFill>
                  <a:schemeClr val="tx1"/>
                </a:solidFill>
              </a:rPr>
              <a:t>“Extremely interesting presentation.  This real-life experience brought home the importance of what our community is involved with.  One recommendation would be to reduce the use of acronyms or explain their meaning”</a:t>
            </a:r>
          </a:p>
          <a:p>
            <a:pPr marL="228600" indent="-228600">
              <a:buAutoNum type="arabicPeriod"/>
            </a:pPr>
            <a:r>
              <a:rPr lang="en-US" i="1" baseline="0" dirty="0" smtClean="0">
                <a:solidFill>
                  <a:schemeClr val="tx1"/>
                </a:solidFill>
              </a:rPr>
              <a:t>“Great presentation on ejection events.  Also enjoyed the perspective as a contractor.”</a:t>
            </a:r>
          </a:p>
          <a:p>
            <a:pPr marL="228600" indent="-228600">
              <a:buAutoNum type="arabicPeriod"/>
            </a:pPr>
            <a:r>
              <a:rPr lang="en-US" i="1" baseline="0" dirty="0" smtClean="0">
                <a:solidFill>
                  <a:schemeClr val="tx1"/>
                </a:solidFill>
              </a:rPr>
              <a:t>“Excellent choice for the opening presentation!”</a:t>
            </a:r>
          </a:p>
          <a:p>
            <a:pPr marL="228600" indent="-228600">
              <a:buAutoNum type="arabicPeriod"/>
            </a:pPr>
            <a:r>
              <a:rPr lang="en-US" i="1" baseline="0" dirty="0" smtClean="0">
                <a:solidFill>
                  <a:schemeClr val="tx1"/>
                </a:solidFill>
              </a:rPr>
              <a:t>“Great talk and shared story”</a:t>
            </a:r>
          </a:p>
          <a:p>
            <a:pPr marL="228600" indent="-228600">
              <a:buAutoNum type="arabicPeriod"/>
            </a:pPr>
            <a:r>
              <a:rPr lang="en-US" i="1" baseline="0" dirty="0" smtClean="0">
                <a:solidFill>
                  <a:schemeClr val="tx1"/>
                </a:solidFill>
              </a:rPr>
              <a:t>“Good presentation to start meeting”</a:t>
            </a:r>
          </a:p>
          <a:p>
            <a:pPr marL="228600" indent="-228600">
              <a:buAutoNum type="arabicPeriod"/>
            </a:pPr>
            <a:r>
              <a:rPr lang="en-US" i="1" baseline="0" dirty="0" smtClean="0">
                <a:solidFill>
                  <a:schemeClr val="tx1"/>
                </a:solidFill>
              </a:rPr>
              <a:t>“If possible afternoon might be better slot—helps to ‘perk-up’ the afternoon”</a:t>
            </a:r>
          </a:p>
          <a:p>
            <a:pPr marL="228600" indent="-228600">
              <a:buAutoNum type="arabicPeriod"/>
            </a:pPr>
            <a:r>
              <a:rPr lang="en-US" i="1" baseline="0" dirty="0" smtClean="0">
                <a:solidFill>
                  <a:schemeClr val="tx1"/>
                </a:solidFill>
              </a:rPr>
              <a:t>“Excellent presentation”</a:t>
            </a:r>
          </a:p>
          <a:p>
            <a:pPr marL="228600" indent="-228600">
              <a:buAutoNum type="arabicPeriod"/>
            </a:pPr>
            <a:r>
              <a:rPr lang="en-US" i="1" baseline="0" dirty="0" smtClean="0">
                <a:solidFill>
                  <a:schemeClr val="tx1"/>
                </a:solidFill>
              </a:rPr>
              <a:t>“Outstanding presentation life events and great aviator!”</a:t>
            </a:r>
          </a:p>
          <a:p>
            <a:pPr marL="228600" indent="-228600">
              <a:buAutoNum type="arabicPeriod"/>
            </a:pPr>
            <a:r>
              <a:rPr lang="en-US" i="1" baseline="0" dirty="0" smtClean="0">
                <a:solidFill>
                  <a:schemeClr val="tx1"/>
                </a:solidFill>
              </a:rPr>
              <a:t>“Great talk.  Would like to have heard more about his feelings on the cartridges that saved his life”</a:t>
            </a:r>
          </a:p>
          <a:p>
            <a:pPr marL="228600" indent="-228600">
              <a:buAutoNum type="arabicPeriod"/>
            </a:pPr>
            <a:r>
              <a:rPr lang="en-US" i="1" baseline="0" dirty="0" smtClean="0">
                <a:solidFill>
                  <a:schemeClr val="tx1"/>
                </a:solidFill>
              </a:rPr>
              <a:t>“An inspiring great American”</a:t>
            </a:r>
          </a:p>
          <a:p>
            <a:pPr marL="228600" indent="-228600">
              <a:buAutoNum type="arabicPeriod"/>
            </a:pPr>
            <a:r>
              <a:rPr lang="en-US" i="1" baseline="0" dirty="0" smtClean="0">
                <a:solidFill>
                  <a:schemeClr val="tx1"/>
                </a:solidFill>
              </a:rPr>
              <a:t>“Excellent presentation!  Colonel Yurovich did an outstanding job and was the highlight of the 2017 CAD/PAD Industry Summit!”</a:t>
            </a:r>
          </a:p>
          <a:p>
            <a:pPr marL="228600" indent="-228600">
              <a:buAutoNum type="arabicPeriod"/>
            </a:pPr>
            <a:r>
              <a:rPr lang="en-US" i="1" baseline="0" dirty="0" smtClean="0">
                <a:solidFill>
                  <a:schemeClr val="tx1"/>
                </a:solidFill>
              </a:rPr>
              <a:t>“Good presentation”</a:t>
            </a:r>
            <a:endParaRPr lang="en-US" i="1" dirty="0" smtClean="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40</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41</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42</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43</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44</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5</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“Pretty hard to spice up contracts”</a:t>
            </a:r>
          </a:p>
          <a:p>
            <a:pPr marL="228600" indent="-228600">
              <a:buAutoNum type="arabicPeriod"/>
            </a:pPr>
            <a:r>
              <a:rPr lang="en-US" i="1" dirty="0" smtClean="0"/>
              <a:t>“Good overview on specific topic, would like to see</a:t>
            </a:r>
            <a:r>
              <a:rPr lang="en-US" i="1" baseline="0" dirty="0" smtClean="0"/>
              <a:t> more issues and examples to share with the group”</a:t>
            </a:r>
          </a:p>
          <a:p>
            <a:pPr marL="228600" indent="-228600">
              <a:buAutoNum type="arabicPeriod"/>
            </a:pPr>
            <a:r>
              <a:rPr lang="en-US" i="1" baseline="0" dirty="0" smtClean="0"/>
              <a:t>“Always a good reminder for those of us with loose lips”</a:t>
            </a:r>
          </a:p>
          <a:p>
            <a:pPr marL="228600" indent="-228600">
              <a:buAutoNum type="arabicPeriod"/>
            </a:pPr>
            <a:r>
              <a:rPr lang="en-US" i="1" baseline="0" dirty="0" smtClean="0"/>
              <a:t>“Thank for putting this upfront of summit, good details. Clear.”</a:t>
            </a:r>
          </a:p>
          <a:p>
            <a:pPr marL="228600" indent="-228600">
              <a:buAutoNum type="arabicPeriod"/>
            </a:pPr>
            <a:r>
              <a:rPr lang="en-US" i="1" baseline="0" dirty="0" smtClean="0"/>
              <a:t>“A good reminder of the rules.  Needs to be more focused on the vendors, what information they need.”</a:t>
            </a:r>
          </a:p>
          <a:p>
            <a:pPr marL="228600" indent="-228600">
              <a:buAutoNum type="arabicPeriod"/>
            </a:pPr>
            <a:r>
              <a:rPr lang="en-US" i="1" baseline="0" dirty="0" smtClean="0"/>
              <a:t>“Very </a:t>
            </a:r>
            <a:r>
              <a:rPr lang="en-US" i="1" baseline="0" dirty="0" smtClean="0"/>
              <a:t>good, </a:t>
            </a:r>
            <a:r>
              <a:rPr lang="en-US" i="1" baseline="0" dirty="0" smtClean="0"/>
              <a:t>letting industry know that the FAR/DFAR rules are applicable for every contract”</a:t>
            </a:r>
          </a:p>
          <a:p>
            <a:pPr marL="228600" indent="-228600">
              <a:buAutoNum type="arabicPeriod"/>
            </a:pPr>
            <a:r>
              <a:rPr lang="en-US" i="1" baseline="0" dirty="0" smtClean="0"/>
              <a:t>“Heard it several times –guess its necessary!” </a:t>
            </a:r>
          </a:p>
          <a:p>
            <a:pPr marL="228600" indent="-228600">
              <a:buAutoNum type="arabicPeriod"/>
            </a:pPr>
            <a:r>
              <a:rPr lang="en-US" i="1" baseline="0" dirty="0" smtClean="0"/>
              <a:t>“Needed info and reminder in this mixed environment” </a:t>
            </a:r>
          </a:p>
          <a:p>
            <a:pPr marL="228600" indent="-228600">
              <a:buAutoNum type="arabicPeriod"/>
            </a:pPr>
            <a:r>
              <a:rPr lang="en-US" i="1" baseline="0" dirty="0" smtClean="0"/>
              <a:t>“Terrific refresher on the ‘Rules of Engagement’ “</a:t>
            </a:r>
          </a:p>
          <a:p>
            <a:pPr marL="228600" indent="-228600">
              <a:buAutoNum type="arabicPeriod"/>
            </a:pPr>
            <a:r>
              <a:rPr lang="en-US" i="1" baseline="0" dirty="0" smtClean="0"/>
              <a:t>“It would be good to hear more details on this subject.  Maybe it was planned as general, though”</a:t>
            </a:r>
          </a:p>
          <a:p>
            <a:pPr marL="228600" indent="-228600">
              <a:buAutoNum type="arabicPeriod"/>
            </a:pPr>
            <a:r>
              <a:rPr lang="en-US" i="1" baseline="0" dirty="0" smtClean="0"/>
              <a:t>“Did not provide any information not in slides”</a:t>
            </a:r>
          </a:p>
          <a:p>
            <a:pPr marL="228600" indent="-228600">
              <a:buAutoNum type="arabicPeriod"/>
            </a:pPr>
            <a:r>
              <a:rPr lang="en-US" i="1" baseline="0" dirty="0" smtClean="0"/>
              <a:t>“Just hand out a flyer/brief”</a:t>
            </a:r>
          </a:p>
          <a:p>
            <a:pPr marL="228600" indent="-228600">
              <a:buAutoNum type="arabicPeriod"/>
            </a:pPr>
            <a:r>
              <a:rPr lang="en-US" i="1" baseline="0" dirty="0" smtClean="0"/>
              <a:t>“Rules of engagement always good to present”</a:t>
            </a:r>
          </a:p>
          <a:p>
            <a:pPr marL="228600" indent="-228600">
              <a:buAutoNum type="arabicPeriod"/>
            </a:pPr>
            <a:r>
              <a:rPr lang="en-US" i="1" baseline="0" dirty="0" smtClean="0"/>
              <a:t>“No comment – no value”</a:t>
            </a:r>
          </a:p>
          <a:p>
            <a:pPr marL="228600" indent="-228600">
              <a:buAutoNum type="arabicPeriod"/>
            </a:pPr>
            <a:r>
              <a:rPr lang="en-US" i="1" baseline="0" dirty="0" smtClean="0"/>
              <a:t>“Need to add the need for contractors to be able to visit with engineering” </a:t>
            </a:r>
          </a:p>
          <a:p>
            <a:pPr marL="228600" indent="-228600">
              <a:buAutoNum type="arabicPeriod"/>
            </a:pPr>
            <a:r>
              <a:rPr lang="en-US" i="1" baseline="0" dirty="0" smtClean="0"/>
              <a:t>“Well briefed!”</a:t>
            </a:r>
          </a:p>
          <a:p>
            <a:pPr marL="228600" indent="-228600">
              <a:buAutoNum type="arabicPeriod"/>
            </a:pPr>
            <a:r>
              <a:rPr lang="en-US" i="1" baseline="0" dirty="0" smtClean="0"/>
              <a:t>“Wasn’t paying attention”</a:t>
            </a:r>
            <a:endParaRPr lang="en-US" i="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6</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“Great overview”</a:t>
            </a:r>
          </a:p>
          <a:p>
            <a:pPr marL="228600" indent="-228600">
              <a:buAutoNum type="arabicPeriod"/>
            </a:pPr>
            <a:r>
              <a:rPr lang="en-US" i="1" dirty="0" smtClean="0"/>
              <a:t>“Good organization overview but need a pointer (laser)”</a:t>
            </a:r>
          </a:p>
          <a:p>
            <a:pPr marL="228600" indent="-228600">
              <a:buAutoNum type="arabicPeriod"/>
            </a:pPr>
            <a:r>
              <a:rPr lang="en-US" i="1" dirty="0" smtClean="0"/>
              <a:t>“Good detail”</a:t>
            </a:r>
          </a:p>
          <a:p>
            <a:pPr marL="228600" indent="-228600">
              <a:buAutoNum type="arabicPeriod"/>
            </a:pPr>
            <a:r>
              <a:rPr lang="en-US" i="1" dirty="0" smtClean="0"/>
              <a:t>“Very good overview of the program offices (PMA-201) with industry and Hill Air Force Base/Army and Private</a:t>
            </a:r>
            <a:r>
              <a:rPr lang="en-US" i="1" baseline="0" dirty="0" smtClean="0"/>
              <a:t> office”</a:t>
            </a:r>
          </a:p>
          <a:p>
            <a:pPr marL="228600" indent="-228600">
              <a:buAutoNum type="arabicPeriod"/>
            </a:pPr>
            <a:r>
              <a:rPr lang="en-US" i="1" baseline="0" dirty="0" smtClean="0"/>
              <a:t>“Slides are somewhat eye charts – slim them down”</a:t>
            </a:r>
          </a:p>
          <a:p>
            <a:pPr marL="228600" indent="-228600">
              <a:buAutoNum type="arabicPeriod"/>
            </a:pPr>
            <a:r>
              <a:rPr lang="en-US" i="1" baseline="0" dirty="0" smtClean="0"/>
              <a:t>“I understand the restrictions on distribution, but some mechanism should be made to share w/ gov entities </a:t>
            </a:r>
            <a:r>
              <a:rPr lang="en-US" i="1" baseline="0" dirty="0" smtClean="0"/>
              <a:t>esp.. </a:t>
            </a:r>
            <a:r>
              <a:rPr lang="en-US" i="1" baseline="0" dirty="0" smtClean="0"/>
              <a:t>DCMA”</a:t>
            </a:r>
          </a:p>
          <a:p>
            <a:pPr marL="228600" indent="-228600">
              <a:buAutoNum type="arabicPeriod"/>
            </a:pPr>
            <a:r>
              <a:rPr lang="en-US" i="1" baseline="0" dirty="0" smtClean="0"/>
              <a:t>“This overview was very informative”</a:t>
            </a:r>
          </a:p>
          <a:p>
            <a:pPr marL="228600" indent="-228600">
              <a:buAutoNum type="arabicPeriod"/>
            </a:pPr>
            <a:r>
              <a:rPr lang="en-US" i="1" baseline="0" dirty="0" smtClean="0"/>
              <a:t>“Very informative”</a:t>
            </a:r>
          </a:p>
          <a:p>
            <a:pPr marL="228600" indent="-228600">
              <a:buAutoNum type="arabicPeriod"/>
            </a:pPr>
            <a:r>
              <a:rPr lang="en-US" i="1" baseline="0" dirty="0" smtClean="0"/>
              <a:t>“Too much overlap on Day 1, Presentations 3 to 7.  Prefer to see common themes identified, such as obsolescence, declining dollars, increases in extension, less procurement, single service based briefs.  Presentations lacked coordination.  Cut back on org charts”</a:t>
            </a:r>
          </a:p>
          <a:p>
            <a:pPr marL="228600" indent="-228600">
              <a:buAutoNum type="arabicPeriod"/>
            </a:pPr>
            <a:r>
              <a:rPr lang="en-US" i="1" baseline="0" dirty="0" smtClean="0"/>
              <a:t>“Good overview presentation and inter-related departments”</a:t>
            </a:r>
          </a:p>
          <a:p>
            <a:pPr marL="228600" indent="-228600">
              <a:buAutoNum type="arabicPeriod"/>
            </a:pPr>
            <a:r>
              <a:rPr lang="en-US" i="1" baseline="0" dirty="0" smtClean="0"/>
              <a:t>“Would be interesting to hear more about what the strategy is for CAD/PAD JPO.  Maybe less time on organization”</a:t>
            </a:r>
          </a:p>
          <a:p>
            <a:pPr marL="228600" indent="-228600">
              <a:buAutoNum type="arabicPeriod"/>
            </a:pPr>
            <a:r>
              <a:rPr lang="en-US" i="1" baseline="0" dirty="0" smtClean="0"/>
              <a:t>“Very good comments”</a:t>
            </a:r>
          </a:p>
          <a:p>
            <a:pPr marL="228600" indent="-228600">
              <a:buAutoNum type="arabicPeriod"/>
            </a:pPr>
            <a:r>
              <a:rPr lang="en-US" i="1" baseline="0" dirty="0" smtClean="0"/>
              <a:t>“Very good speaker, informative value”</a:t>
            </a:r>
          </a:p>
          <a:p>
            <a:pPr marL="228600" indent="-228600">
              <a:buAutoNum type="arabicPeriod"/>
            </a:pPr>
            <a:r>
              <a:rPr lang="en-US" i="1" baseline="0" dirty="0" smtClean="0"/>
              <a:t>“Super informative”</a:t>
            </a:r>
          </a:p>
          <a:p>
            <a:pPr marL="228600" indent="-228600">
              <a:buAutoNum type="arabicPeriod"/>
            </a:pPr>
            <a:r>
              <a:rPr lang="en-US" i="1" baseline="0" dirty="0" smtClean="0"/>
              <a:t>“Excellent info/brief”</a:t>
            </a:r>
          </a:p>
          <a:p>
            <a:pPr marL="228600" indent="-228600">
              <a:buAutoNum type="arabicPeriod"/>
            </a:pPr>
            <a:r>
              <a:rPr lang="en-US" i="1" baseline="0" dirty="0" smtClean="0"/>
              <a:t>“Boiler plate update”</a:t>
            </a:r>
            <a:endParaRPr lang="en-US" i="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7</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overview of team but need a pointer to follow”</a:t>
            </a:r>
          </a:p>
          <a:p>
            <a:pPr marL="228600" indent="-228600">
              <a:buAutoNum type="arabicPeriod"/>
            </a:pPr>
            <a:r>
              <a:rPr lang="en-US" i="1" dirty="0" smtClean="0"/>
              <a:t>“More detail on obsolescence &amp; qualification</a:t>
            </a:r>
            <a:r>
              <a:rPr lang="en-US" i="1" baseline="0" dirty="0" smtClean="0"/>
              <a:t> part”</a:t>
            </a:r>
          </a:p>
          <a:p>
            <a:pPr marL="228600" indent="-228600">
              <a:buAutoNum type="arabicPeriod"/>
            </a:pPr>
            <a:r>
              <a:rPr lang="en-US" i="1" baseline="0" dirty="0" smtClean="0"/>
              <a:t>“Focus less on Org Chart, more on life-cycles and how the branches interact w/ industry”</a:t>
            </a:r>
          </a:p>
          <a:p>
            <a:pPr marL="228600" indent="-228600">
              <a:buAutoNum type="arabicPeriod"/>
            </a:pPr>
            <a:r>
              <a:rPr lang="en-US" i="1" dirty="0" smtClean="0"/>
              <a:t>“Good presentation of E2”</a:t>
            </a:r>
          </a:p>
          <a:p>
            <a:pPr marL="228600" indent="-228600">
              <a:buAutoNum type="arabicPeriod"/>
            </a:pPr>
            <a:r>
              <a:rPr lang="en-US" i="1" dirty="0" smtClean="0"/>
              <a:t>“Would be good to know big issues, top priorities”</a:t>
            </a:r>
          </a:p>
          <a:p>
            <a:pPr marL="228600" indent="-228600">
              <a:buAutoNum type="arabicPeriod"/>
            </a:pPr>
            <a:r>
              <a:rPr lang="en-US" i="1" dirty="0" smtClean="0"/>
              <a:t>“Fairly dry”</a:t>
            </a:r>
          </a:p>
          <a:p>
            <a:pPr marL="228600" indent="-228600">
              <a:buAutoNum type="arabicPeriod"/>
            </a:pPr>
            <a:r>
              <a:rPr lang="en-US" i="1" dirty="0" smtClean="0"/>
              <a:t>“I deal with Indian Head on a regular basis and it was nice to see how the different offices fit into the overall organization”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“Too much overlap on Day 1, Presentations 3 to 7.  Prefer to see common themes identified, such as obsolescence, declining dollars, increases in extension, less procurement, single service based briefs.  Presentations lacked coordination.  Cut back on org charts”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“Org charts could simply be set up if people want to review”</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“No comment – repetitive last speaker”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“Returned to office midway thru presentation” </a:t>
            </a:r>
            <a:endParaRPr lang="en-US" i="1" dirty="0" smtClean="0"/>
          </a:p>
          <a:p>
            <a:pPr marL="228600" indent="-228600">
              <a:buAutoNum type="arabicPeriod"/>
            </a:pPr>
            <a:endParaRPr lang="en-US" i="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8</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“Good overview and feedback but need a pointer to follow”</a:t>
            </a:r>
          </a:p>
          <a:p>
            <a:pPr marL="228600" indent="-228600">
              <a:buAutoNum type="arabicPeriod"/>
            </a:pPr>
            <a:r>
              <a:rPr lang="en-US" i="1" dirty="0" smtClean="0"/>
              <a:t>“Like to see more time spent on program details”</a:t>
            </a:r>
          </a:p>
          <a:p>
            <a:pPr marL="228600" indent="-228600">
              <a:buAutoNum type="arabicPeriod"/>
            </a:pPr>
            <a:r>
              <a:rPr lang="en-US" i="1" dirty="0" smtClean="0"/>
              <a:t>“Great comments about vendors not turning proposals in on-time”</a:t>
            </a:r>
          </a:p>
          <a:p>
            <a:pPr marL="228600" indent="-228600">
              <a:buAutoNum type="arabicPeriod"/>
            </a:pPr>
            <a:r>
              <a:rPr lang="en-US" i="1" dirty="0" smtClean="0"/>
              <a:t>“Rather than identify individual products, identify</a:t>
            </a:r>
            <a:r>
              <a:rPr lang="en-US" i="1" baseline="0" dirty="0" smtClean="0"/>
              <a:t> </a:t>
            </a:r>
            <a:r>
              <a:rPr lang="en-US" i="1" dirty="0" smtClean="0"/>
              <a:t>trends and generic issues that can be applied to the whole industry base”</a:t>
            </a:r>
          </a:p>
          <a:p>
            <a:pPr marL="228600" indent="-228600">
              <a:buAutoNum type="arabicPeriod"/>
            </a:pPr>
            <a:r>
              <a:rPr lang="en-US" i="1" dirty="0" smtClean="0"/>
              <a:t>“Precious, would probably</a:t>
            </a:r>
            <a:r>
              <a:rPr lang="en-US" i="1" baseline="0" dirty="0" smtClean="0"/>
              <a:t> do better if he had someone else present, as his accent is very heavy.  We can’t understand him sometimes.  “To Much Information” General Slides would work”</a:t>
            </a:r>
          </a:p>
          <a:p>
            <a:pPr marL="228600" indent="-228600">
              <a:buAutoNum type="arabicPeriod"/>
            </a:pPr>
            <a:r>
              <a:rPr lang="en-US" i="1" baseline="0" dirty="0" smtClean="0"/>
              <a:t>“What is the data, better yet, </a:t>
            </a:r>
            <a:r>
              <a:rPr lang="en-US" i="1" baseline="0" dirty="0" smtClean="0"/>
              <a:t>part </a:t>
            </a:r>
            <a:r>
              <a:rPr lang="en-US" i="1" baseline="0" dirty="0" smtClean="0"/>
              <a:t>of the reasons for delays – is it all contractors, government and contractors what are the details?”</a:t>
            </a:r>
          </a:p>
          <a:p>
            <a:pPr marL="228600" indent="-228600">
              <a:buAutoNum type="arabicPeriod"/>
            </a:pPr>
            <a:r>
              <a:rPr lang="en-US" i="1" baseline="0" dirty="0" smtClean="0"/>
              <a:t>“Good info on issues and road blocks and fiscal reductions”</a:t>
            </a:r>
          </a:p>
          <a:p>
            <a:pPr marL="228600" indent="-228600">
              <a:buAutoNum type="arabicPeriod"/>
            </a:pPr>
            <a:r>
              <a:rPr lang="en-US" i="1" baseline="0" dirty="0" smtClean="0"/>
              <a:t>“It was difficult to follow the various organizational information without an org chart.  Too much information for a 15-min presentation.”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“Too much overlap on Day 1, Presentations 3 to 7.  Prefer to see common themes identified, such as obsolescence, declining dollars, increases in extension, less procurement, single service based briefs.  Presentations lacked coordination.  Cut back on org charts”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“Ok presentation but maybe better with more details or what product (now) help up decreased budgets”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“Very informative”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“Gov’t needs to be aware of when an award on an existing IDIQ needs to be placed to prevent line shutdown at contractor”</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“Outstanding speaker”</a:t>
            </a:r>
            <a:endParaRPr lang="en-US" i="1" dirty="0" smtClean="0"/>
          </a:p>
          <a:p>
            <a:pPr marL="228600" indent="-228600">
              <a:buAutoNum type="arabicPeriod"/>
            </a:pPr>
            <a:endParaRPr lang="en-US" i="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80DC1C25-B58A-49DA-94C0-73131067C938}" type="slidenum">
              <a:rPr lang="en-US"/>
              <a:pPr>
                <a:defRPr/>
              </a:pPr>
              <a:t>9</a:t>
            </a:fld>
            <a:endParaRPr lang="en-US" dirty="0"/>
          </a:p>
        </p:txBody>
      </p:sp>
      <p:sp>
        <p:nvSpPr>
          <p:cNvPr id="35843" name="Rectangle 2"/>
          <p:cNvSpPr>
            <a:spLocks noGrp="1" noRot="1" noChangeAspect="1" noChangeArrowheads="1" noTextEdit="1"/>
          </p:cNvSpPr>
          <p:nvPr>
            <p:ph type="sldImg"/>
          </p:nvPr>
        </p:nvSpPr>
        <p:spPr>
          <a:xfrm>
            <a:off x="1190625" y="704850"/>
            <a:ext cx="4629150" cy="3471863"/>
          </a:xfrm>
          <a:ln/>
        </p:spPr>
      </p:sp>
      <p:sp>
        <p:nvSpPr>
          <p:cNvPr id="35844" name="Rectangle 3"/>
          <p:cNvSpPr>
            <a:spLocks noGrp="1" noChangeArrowheads="1"/>
          </p:cNvSpPr>
          <p:nvPr>
            <p:ph type="body" idx="1"/>
          </p:nvPr>
        </p:nvSpPr>
        <p:spPr>
          <a:xfrm>
            <a:off x="933451" y="4413250"/>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lstStyle/>
          <a:p>
            <a:pPr marL="228600" indent="-228600">
              <a:buAutoNum type="arabicPeriod"/>
            </a:pPr>
            <a:r>
              <a:rPr lang="en-US" i="1" dirty="0" smtClean="0"/>
              <a:t>“Tie in specific dollar impacts to risk”</a:t>
            </a:r>
          </a:p>
          <a:p>
            <a:pPr marL="228600" indent="-228600">
              <a:buAutoNum type="arabicPeriod"/>
            </a:pPr>
            <a:r>
              <a:rPr lang="en-US" i="1" dirty="0" smtClean="0"/>
              <a:t>“Excellent detail &amp; information”</a:t>
            </a:r>
          </a:p>
          <a:p>
            <a:pPr marL="228600" indent="-228600">
              <a:buAutoNum type="arabicPeriod"/>
            </a:pPr>
            <a:r>
              <a:rPr lang="en-US" i="1" dirty="0" smtClean="0"/>
              <a:t>“Great</a:t>
            </a:r>
            <a:r>
              <a:rPr lang="en-US" i="1" baseline="0" dirty="0" smtClean="0"/>
              <a:t> comments about vendors not turning proposals in on-time”</a:t>
            </a:r>
          </a:p>
          <a:p>
            <a:pPr marL="228600" indent="-228600">
              <a:buAutoNum type="arabicPeriod"/>
            </a:pPr>
            <a:r>
              <a:rPr lang="en-US" i="1" baseline="0" dirty="0" smtClean="0"/>
              <a:t>“Good focus on trends, what is needed from vendors, impacts caused”</a:t>
            </a:r>
          </a:p>
          <a:p>
            <a:pPr marL="228600" indent="-228600">
              <a:buAutoNum type="arabicPeriod"/>
            </a:pPr>
            <a:r>
              <a:rPr lang="en-US" i="1" baseline="0" dirty="0" smtClean="0"/>
              <a:t>“Lot of information, delivered very well”</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“What is the data, better yet, </a:t>
            </a:r>
            <a:r>
              <a:rPr lang="en-US" i="1" baseline="0" dirty="0" smtClean="0"/>
              <a:t>part </a:t>
            </a:r>
            <a:r>
              <a:rPr lang="en-US" i="1" baseline="0" dirty="0" smtClean="0"/>
              <a:t>of the reasons for delays – is it all contractors, government and contractors what are the details?”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“Good info on issues and road blocks and fiscal reductions”</a:t>
            </a:r>
            <a:endParaRPr lang="en-US" i="1"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“Too much time spent</a:t>
            </a:r>
            <a:r>
              <a:rPr lang="en-US" i="1" baseline="0" dirty="0" smtClean="0"/>
              <a:t> on details of the budget.  In a 15-minute presentation, the focus should be on a higher-level summaries.  Procurement cycle chart was a good explanation of the overall acquisition process.  Mr. Smith predominantly addressed only one side of the room”</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“Would have appreciated a slide explaining USG challenges/reasons attributably to delays in releases of solicitations and awards of contracts”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“Too much overlap on Day 1, Presentations 3 to 7.  Prefer to see common themes identified, such as obsolescence, declining dollars, increases in extension, less procurement, single service based briefs.  Presentations lacked coordination.  Cut back on org charts”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“Ok presentation but maybe better with more details or what product (now) help up decreased budgets”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“Very good statistics – easy to understand”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“Very good speaker, good information, informative!  Lots of value”</a:t>
            </a:r>
            <a:endParaRPr lang="en-US" i="1"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“Thorough”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dirty="0" smtClean="0"/>
              <a:t>“Mr. Smith</a:t>
            </a:r>
            <a:r>
              <a:rPr lang="en-US" i="1" baseline="0" dirty="0" smtClean="0"/>
              <a:t> left our company off his list of CAD/PAD contractors.  We are a major small business supplier – Pyrotechnic Specialists Inc.”</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i="1" baseline="0" dirty="0" smtClean="0"/>
              <a:t>“Excellent metrics.  Great info!”</a:t>
            </a:r>
            <a:endParaRPr lang="en-US" i="1"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i="1" dirty="0" smtClean="0"/>
          </a:p>
          <a:p>
            <a:pPr marL="228600" indent="-228600">
              <a:buAutoNum type="arabicPeriod"/>
            </a:pPr>
            <a:endParaRPr 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microsoft.com/office/2007/relationships/hdphoto" Target="../media/hdphoto5.wdp"/><Relationship Id="rId4" Type="http://schemas.openxmlformats.org/officeDocument/2006/relationships/image" Target="../media/image9.jpeg"/><Relationship Id="rId9"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181599"/>
          </a:xfrm>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flip="none" rotWithShape="1">
          <a:gsLst>
            <a:gs pos="93000">
              <a:schemeClr val="bg1"/>
            </a:gs>
            <a:gs pos="100000">
              <a:srgbClr val="5C1FF5"/>
            </a:gs>
          </a:gsLst>
          <a:lin ang="5400000" scaled="1"/>
          <a:tileRect/>
        </a:gra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050" y="3429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Triangle 4"/>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TextBox 7"/>
          <p:cNvSpPr txBox="1"/>
          <p:nvPr/>
        </p:nvSpPr>
        <p:spPr>
          <a:xfrm>
            <a:off x="5753100" y="5096668"/>
            <a:ext cx="3314700" cy="523220"/>
          </a:xfrm>
          <a:prstGeom prst="rect">
            <a:avLst/>
          </a:prstGeom>
          <a:noFill/>
        </p:spPr>
        <p:txBody>
          <a:bodyPr wrap="square">
            <a:spAutoFit/>
          </a:bodyPr>
          <a:lstStyle/>
          <a:p>
            <a:pPr>
              <a:defRPr/>
            </a:pPr>
            <a:r>
              <a:rPr lang="en-US" sz="1200" i="1" dirty="0">
                <a:solidFill>
                  <a:srgbClr val="002060"/>
                </a:solidFill>
              </a:rPr>
              <a:t>Presented by:</a:t>
            </a:r>
            <a:r>
              <a:rPr lang="en-US" dirty="0">
                <a:solidFill>
                  <a:srgbClr val="002060"/>
                </a:solidFill>
              </a:rPr>
              <a:t/>
            </a:r>
            <a:br>
              <a:rPr lang="en-US" dirty="0">
                <a:solidFill>
                  <a:srgbClr val="002060"/>
                </a:solidFill>
              </a:rPr>
            </a:br>
            <a:r>
              <a:rPr lang="en-US" sz="1600" b="1" dirty="0" smtClean="0">
                <a:solidFill>
                  <a:srgbClr val="002060"/>
                </a:solidFill>
              </a:rPr>
              <a:t>Major</a:t>
            </a:r>
            <a:r>
              <a:rPr lang="en-US" sz="1600" b="1" baseline="0" dirty="0" smtClean="0">
                <a:solidFill>
                  <a:srgbClr val="002060"/>
                </a:solidFill>
              </a:rPr>
              <a:t> Jason R. Freels, USAF</a:t>
            </a:r>
          </a:p>
        </p:txBody>
      </p:sp>
      <p:cxnSp>
        <p:nvCxnSpPr>
          <p:cNvPr id="10" name="Straight Connector 9"/>
          <p:cNvCxnSpPr/>
          <p:nvPr/>
        </p:nvCxnSpPr>
        <p:spPr>
          <a:xfrm>
            <a:off x="5867400" y="5118100"/>
            <a:ext cx="2667000" cy="0"/>
          </a:xfrm>
          <a:prstGeom prst="line">
            <a:avLst/>
          </a:prstGeom>
          <a:ln w="15875" cap="sq">
            <a:solidFill>
              <a:schemeClr val="tx2">
                <a:lumMod val="60000"/>
                <a:lumOff val="40000"/>
              </a:schemeClr>
            </a:solidFill>
            <a:beve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7400" y="6324600"/>
            <a:ext cx="2667000" cy="0"/>
          </a:xfrm>
          <a:prstGeom prst="line">
            <a:avLst/>
          </a:prstGeom>
          <a:ln w="15875" cap="sq">
            <a:solidFill>
              <a:schemeClr val="tx2">
                <a:lumMod val="60000"/>
                <a:lumOff val="40000"/>
              </a:schemeClr>
            </a:solidFill>
            <a:beve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0" y="3429000"/>
            <a:ext cx="9144000" cy="881062"/>
          </a:xfrm>
        </p:spPr>
        <p:txBody>
          <a:bodyPr anchor="b"/>
          <a:lstStyle>
            <a:lvl1pPr algn="ctr">
              <a:defRPr sz="3600" b="1">
                <a:solidFill>
                  <a:schemeClr val="bg1"/>
                </a:solidFill>
                <a:effectLst/>
              </a:defRPr>
            </a:lvl1pPr>
            <a:extLst/>
          </a:lstStyle>
          <a:p>
            <a:r>
              <a:rPr lang="en-US" dirty="0" smtClean="0"/>
              <a:t>Click to edit Master title style</a:t>
            </a:r>
            <a:endParaRPr lang="en-US" dirty="0"/>
          </a:p>
        </p:txBody>
      </p:sp>
      <p:pic>
        <p:nvPicPr>
          <p:cNvPr id="14" name="Picture 24"/>
          <p:cNvPicPr>
            <a:picLocks noChangeAspect="1" noChangeArrowheads="1"/>
          </p:cNvPicPr>
          <p:nvPr userDrawn="1"/>
        </p:nvPicPr>
        <p:blipFill>
          <a:blip r:embed="rId4">
            <a:clrChange>
              <a:clrFrom>
                <a:srgbClr val="FFFDFE"/>
              </a:clrFrom>
              <a:clrTo>
                <a:srgbClr val="FFFDFE">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701563" y="685800"/>
            <a:ext cx="3747223" cy="2286000"/>
          </a:xfrm>
          <a:prstGeom prst="rect">
            <a:avLst/>
          </a:prstGeom>
          <a:noFill/>
          <a:ln w="9525">
            <a:noFill/>
            <a:miter lim="800000"/>
            <a:headEnd/>
            <a:tailEnd/>
          </a:ln>
        </p:spPr>
      </p:pic>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776" y="1905000"/>
            <a:ext cx="914400" cy="914400"/>
          </a:xfrm>
          <a:prstGeom prst="rect">
            <a:avLst/>
          </a:prstGeom>
        </p:spPr>
      </p:pic>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68063" y="666750"/>
            <a:ext cx="914400" cy="914400"/>
          </a:xfrm>
          <a:prstGeom prst="rect">
            <a:avLst/>
          </a:prstGeom>
        </p:spPr>
      </p:pic>
      <p:pic>
        <p:nvPicPr>
          <p:cNvPr id="6" name="Picture 5"/>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0074" y="666750"/>
            <a:ext cx="914400" cy="914400"/>
          </a:xfrm>
          <a:prstGeom prst="rect">
            <a:avLst/>
          </a:prstGeom>
        </p:spPr>
      </p:pic>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83049" y="1905000"/>
            <a:ext cx="903950" cy="914400"/>
          </a:xfrm>
          <a:prstGeom prst="rect">
            <a:avLst/>
          </a:prstGeom>
        </p:spPr>
      </p:pic>
    </p:spTree>
    <p:extLst>
      <p:ext uri="{BB962C8B-B14F-4D97-AF65-F5344CB8AC3E}">
        <p14:creationId xmlns:p14="http://schemas.microsoft.com/office/powerpoint/2010/main" val="385023073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4"/>
            </a:gs>
            <a:gs pos="97500">
              <a:schemeClr val="bg1"/>
            </a:gs>
            <a:gs pos="0">
              <a:schemeClr val="bg1"/>
            </a:gs>
          </a:gsLst>
          <a:lin ang="16200000" scaled="1"/>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6096000"/>
            <a:ext cx="9144000" cy="77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Placeholder 29"/>
          <p:cNvSpPr>
            <a:spLocks noGrp="1"/>
          </p:cNvSpPr>
          <p:nvPr>
            <p:ph type="body" idx="1"/>
          </p:nvPr>
        </p:nvSpPr>
        <p:spPr>
          <a:xfrm>
            <a:off x="0" y="916305"/>
            <a:ext cx="9144000" cy="5179695"/>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050" y="0"/>
            <a:ext cx="9163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Placeholder 8"/>
          <p:cNvSpPr>
            <a:spLocks noGrp="1"/>
          </p:cNvSpPr>
          <p:nvPr>
            <p:ph type="title"/>
          </p:nvPr>
        </p:nvSpPr>
        <p:spPr>
          <a:xfrm>
            <a:off x="990600" y="-1"/>
            <a:ext cx="7162800" cy="863917"/>
          </a:xfrm>
          <a:prstGeom prst="rect">
            <a:avLst/>
          </a:prstGeom>
        </p:spPr>
        <p:txBody>
          <a:bodyPr vert="horz" tIns="91440" bIns="91440"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pic>
        <p:nvPicPr>
          <p:cNvPr id="5" name="Picture 4"/>
          <p:cNvPicPr>
            <a:picLocks noChangeAspect="1"/>
          </p:cNvPicPr>
          <p:nvPr userDrawn="1"/>
        </p:nvPicPr>
        <p:blipFill>
          <a:blip r:embed="rId7" cstate="print">
            <a:clrChange>
              <a:clrFrom>
                <a:srgbClr val="EBFFFF"/>
              </a:clrFrom>
              <a:clrTo>
                <a:srgbClr val="EBFFFF">
                  <a:alpha val="0"/>
                </a:srgbClr>
              </a:clrTo>
            </a:clrChang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8580" y="59055"/>
            <a:ext cx="822960" cy="822960"/>
          </a:xfrm>
          <a:prstGeom prst="rect">
            <a:avLst/>
          </a:prstGeom>
          <a:noFill/>
        </p:spPr>
      </p:pic>
      <p:pic>
        <p:nvPicPr>
          <p:cNvPr id="3" name="Picture 2"/>
          <p:cNvPicPr>
            <a:picLocks/>
          </p:cNvPicPr>
          <p:nvPr userDrawn="1"/>
        </p:nvPicPr>
        <p:blipFill>
          <a:blip r:embed="rId9" cstate="print">
            <a:extLst>
              <a:ext uri="{28A0092B-C50C-407E-A947-70E740481C1C}">
                <a14:useLocalDpi xmlns:a14="http://schemas.microsoft.com/office/drawing/2010/main" val="0"/>
              </a:ext>
            </a:extLst>
          </a:blip>
          <a:stretch>
            <a:fillRect/>
          </a:stretch>
        </p:blipFill>
        <p:spPr>
          <a:xfrm>
            <a:off x="8214360" y="59055"/>
            <a:ext cx="822960" cy="822960"/>
          </a:xfrm>
          <a:prstGeom prst="rect">
            <a:avLst/>
          </a:prstGeom>
        </p:spPr>
      </p:pic>
      <p:sp>
        <p:nvSpPr>
          <p:cNvPr id="11" name="Date Placeholder 1"/>
          <p:cNvSpPr txBox="1">
            <a:spLocks/>
          </p:cNvSpPr>
          <p:nvPr userDrawn="1"/>
        </p:nvSpPr>
        <p:spPr>
          <a:xfrm>
            <a:off x="0" y="6629399"/>
            <a:ext cx="960120" cy="239357"/>
          </a:xfrm>
          <a:prstGeom prst="rect">
            <a:avLst/>
          </a:prstGeom>
        </p:spPr>
        <p:txBody>
          <a:bodyPr/>
          <a:lstStyle>
            <a:defPPr>
              <a:defRPr lang="en-US"/>
            </a:defPPr>
            <a:lvl1pPr algn="l" rtl="0" fontAlgn="base">
              <a:spcBef>
                <a:spcPct val="0"/>
              </a:spcBef>
              <a:spcAft>
                <a:spcPct val="0"/>
              </a:spcAft>
              <a:defRPr sz="9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9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9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9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900" b="1" kern="1200">
                <a:solidFill>
                  <a:schemeClr val="tx1"/>
                </a:solidFill>
                <a:latin typeface="Arial" pitchFamily="34" charset="0"/>
                <a:ea typeface="+mn-ea"/>
                <a:cs typeface="Arial" pitchFamily="34" charset="0"/>
              </a:defRPr>
            </a:lvl5pPr>
            <a:lvl6pPr marL="2286000" algn="l" defTabSz="914400" rtl="0" eaLnBrk="1" latinLnBrk="0" hangingPunct="1">
              <a:defRPr sz="900" b="1" kern="1200">
                <a:solidFill>
                  <a:schemeClr val="tx1"/>
                </a:solidFill>
                <a:latin typeface="Arial" pitchFamily="34" charset="0"/>
                <a:ea typeface="+mn-ea"/>
                <a:cs typeface="Arial" pitchFamily="34" charset="0"/>
              </a:defRPr>
            </a:lvl6pPr>
            <a:lvl7pPr marL="2743200" algn="l" defTabSz="914400" rtl="0" eaLnBrk="1" latinLnBrk="0" hangingPunct="1">
              <a:defRPr sz="900" b="1" kern="1200">
                <a:solidFill>
                  <a:schemeClr val="tx1"/>
                </a:solidFill>
                <a:latin typeface="Arial" pitchFamily="34" charset="0"/>
                <a:ea typeface="+mn-ea"/>
                <a:cs typeface="Arial" pitchFamily="34" charset="0"/>
              </a:defRPr>
            </a:lvl7pPr>
            <a:lvl8pPr marL="3200400" algn="l" defTabSz="914400" rtl="0" eaLnBrk="1" latinLnBrk="0" hangingPunct="1">
              <a:defRPr sz="900" b="1" kern="1200">
                <a:solidFill>
                  <a:schemeClr val="tx1"/>
                </a:solidFill>
                <a:latin typeface="Arial" pitchFamily="34" charset="0"/>
                <a:ea typeface="+mn-ea"/>
                <a:cs typeface="Arial" pitchFamily="34" charset="0"/>
              </a:defRPr>
            </a:lvl8pPr>
            <a:lvl9pPr marL="3657600" algn="l" defTabSz="914400" rtl="0" eaLnBrk="1" latinLnBrk="0" hangingPunct="1">
              <a:defRPr sz="900" b="1"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8B96540-A11E-40EA-AA10-CAEEBF203F84}" type="datetimeFigureOut">
              <a:rPr kumimoji="0" lang="en-US" sz="10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5/24/2017</a:t>
            </a:fld>
            <a:endParaRPr kumimoji="0" 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Slide Number Placeholder 17"/>
          <p:cNvSpPr txBox="1">
            <a:spLocks/>
          </p:cNvSpPr>
          <p:nvPr userDrawn="1"/>
        </p:nvSpPr>
        <p:spPr>
          <a:xfrm>
            <a:off x="8763000" y="6553200"/>
            <a:ext cx="365760" cy="304800"/>
          </a:xfrm>
          <a:prstGeom prst="rect">
            <a:avLst/>
          </a:prstGeom>
        </p:spPr>
        <p:txBody>
          <a:bodyPr vert="horz" anchor="b"/>
          <a:lstStyle>
            <a:defPPr>
              <a:defRPr lang="en-US"/>
            </a:defPPr>
            <a:lvl1pPr algn="r" rtl="0" eaLnBrk="1" fontAlgn="base" latinLnBrk="0" hangingPunct="1">
              <a:spcBef>
                <a:spcPct val="0"/>
              </a:spcBef>
              <a:spcAft>
                <a:spcPct val="0"/>
              </a:spcAft>
              <a:defRPr kumimoji="0" sz="10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sz="9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9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9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900" b="1" kern="1200">
                <a:solidFill>
                  <a:schemeClr val="tx1"/>
                </a:solidFill>
                <a:latin typeface="Arial" pitchFamily="34" charset="0"/>
                <a:ea typeface="+mn-ea"/>
                <a:cs typeface="Arial" pitchFamily="34" charset="0"/>
              </a:defRPr>
            </a:lvl5pPr>
            <a:lvl6pPr marL="2286000" algn="l" defTabSz="914400" rtl="0" eaLnBrk="1" latinLnBrk="0" hangingPunct="1">
              <a:defRPr sz="900" b="1" kern="1200">
                <a:solidFill>
                  <a:schemeClr val="tx1"/>
                </a:solidFill>
                <a:latin typeface="Arial" pitchFamily="34" charset="0"/>
                <a:ea typeface="+mn-ea"/>
                <a:cs typeface="Arial" pitchFamily="34" charset="0"/>
              </a:defRPr>
            </a:lvl6pPr>
            <a:lvl7pPr marL="2743200" algn="l" defTabSz="914400" rtl="0" eaLnBrk="1" latinLnBrk="0" hangingPunct="1">
              <a:defRPr sz="900" b="1" kern="1200">
                <a:solidFill>
                  <a:schemeClr val="tx1"/>
                </a:solidFill>
                <a:latin typeface="Arial" pitchFamily="34" charset="0"/>
                <a:ea typeface="+mn-ea"/>
                <a:cs typeface="Arial" pitchFamily="34" charset="0"/>
              </a:defRPr>
            </a:lvl7pPr>
            <a:lvl8pPr marL="3200400" algn="l" defTabSz="914400" rtl="0" eaLnBrk="1" latinLnBrk="0" hangingPunct="1">
              <a:defRPr sz="900" b="1" kern="1200">
                <a:solidFill>
                  <a:schemeClr val="tx1"/>
                </a:solidFill>
                <a:latin typeface="Arial" pitchFamily="34" charset="0"/>
                <a:ea typeface="+mn-ea"/>
                <a:cs typeface="Arial" pitchFamily="34" charset="0"/>
              </a:defRPr>
            </a:lvl8pPr>
            <a:lvl9pPr marL="3657600" algn="l" defTabSz="914400" rtl="0" eaLnBrk="1" latinLnBrk="0" hangingPunct="1">
              <a:defRPr sz="900" b="1" kern="1200">
                <a:solidFill>
                  <a:schemeClr val="tx1"/>
                </a:solidFill>
                <a:latin typeface="Arial" pitchFamily="34" charset="0"/>
                <a:ea typeface="+mn-ea"/>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E57930-6172-40BE-BFDE-5FFD85823F5D}" type="slidenum">
              <a:rPr kumimoji="0" lang="en-US" sz="11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pic>
        <p:nvPicPr>
          <p:cNvPr id="8" name="Picture 7"/>
          <p:cNvPicPr>
            <a:picLocks/>
          </p:cNvPicPr>
          <p:nvPr userDrawn="1"/>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743200" y="6116618"/>
            <a:ext cx="731520" cy="731520"/>
          </a:xfrm>
          <a:prstGeom prst="ellipse">
            <a:avLst/>
          </a:prstGeom>
        </p:spPr>
      </p:pic>
      <p:pic>
        <p:nvPicPr>
          <p:cNvPr id="7" name="Picture 6"/>
          <p:cNvPicPr>
            <a:picLocks/>
          </p:cNvPicPr>
          <p:nvPr userDrawn="1"/>
        </p:nvPicPr>
        <p:blipFill>
          <a:blip r:embed="rId12" cstate="print">
            <a:clrChange>
              <a:clrFrom>
                <a:srgbClr val="FFFFFF"/>
              </a:clrFrom>
              <a:clrTo>
                <a:srgbClr val="FFFFFF">
                  <a:alpha val="0"/>
                </a:srgbClr>
              </a:clrTo>
            </a:clrChange>
            <a:extLst>
              <a:ext uri="{BEBA8EAE-BF5A-486C-A8C5-ECC9F3942E4B}">
                <a14:imgProps xmlns:a14="http://schemas.microsoft.com/office/drawing/2010/main">
                  <a14:imgLayer r:embed="rId1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638800" y="6096000"/>
            <a:ext cx="731520" cy="731520"/>
          </a:xfrm>
          <a:prstGeom prst="ellipse">
            <a:avLst/>
          </a:prstGeom>
          <a:ln>
            <a:noFill/>
          </a:ln>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01028" y="6162338"/>
            <a:ext cx="1148774" cy="640080"/>
          </a:xfrm>
          <a:prstGeom prst="rect">
            <a:avLst/>
          </a:prstGeom>
        </p:spPr>
      </p:pic>
    </p:spTree>
  </p:cSld>
  <p:clrMap bg1="lt1" tx1="dk1" bg2="lt2" tx2="dk2" accent1="accent1" accent2="accent2" accent3="accent3" accent4="accent4" accent5="accent5" accent6="accent6" hlink="hlink" folHlink="folHlink"/>
  <p:sldLayoutIdLst>
    <p:sldLayoutId id="2147488855" r:id="rId1"/>
    <p:sldLayoutId id="2147488866" r:id="rId2"/>
  </p:sldLayoutIdLst>
  <p:timing>
    <p:tnLst>
      <p:par>
        <p:cTn id="1" dur="indefinite" restart="never" nodeType="tmRoot"/>
      </p:par>
    </p:tnLst>
  </p:timing>
  <p:hf hdr="0" ftr="0"/>
  <p:txStyles>
    <p:titleStyle>
      <a:lvl1pPr algn="ctr" rtl="0" eaLnBrk="1" latinLnBrk="0" hangingPunct="1">
        <a:spcBef>
          <a:spcPct val="0"/>
        </a:spcBef>
        <a:buNone/>
        <a:defRPr kumimoji="0" sz="3600" b="1" kern="1200">
          <a:solidFill>
            <a:schemeClr val="bg1"/>
          </a:solidFill>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Tx/>
        <a:buSzPct val="100000"/>
        <a:buFont typeface="Arial" pitchFamily="34" charset="0"/>
        <a:buChar char="•"/>
        <a:defRPr kumimoji="0" sz="2800" kern="1200">
          <a:solidFill>
            <a:schemeClr val="tx1"/>
          </a:solidFill>
          <a:latin typeface="Arial" pitchFamily="34" charset="0"/>
          <a:ea typeface="+mn-ea"/>
          <a:cs typeface="+mn-cs"/>
        </a:defRPr>
      </a:lvl1pPr>
      <a:lvl2pPr marL="621792" indent="-228600" algn="l" rtl="0" eaLnBrk="1" latinLnBrk="0" hangingPunct="1">
        <a:spcBef>
          <a:spcPts val="324"/>
        </a:spcBef>
        <a:buClrTx/>
        <a:buFont typeface="Arial" pitchFamily="34" charset="0"/>
        <a:buChar char="•"/>
        <a:defRPr kumimoji="0" sz="2600" kern="1200">
          <a:solidFill>
            <a:schemeClr val="tx1"/>
          </a:solidFill>
          <a:latin typeface="Arial" pitchFamily="34" charset="0"/>
          <a:ea typeface="+mn-ea"/>
          <a:cs typeface="+mn-cs"/>
        </a:defRPr>
      </a:lvl2pPr>
      <a:lvl3pPr marL="859536" indent="-228600" algn="l" rtl="0" eaLnBrk="1" latinLnBrk="0" hangingPunct="1">
        <a:spcBef>
          <a:spcPts val="350"/>
        </a:spcBef>
        <a:buClrTx/>
        <a:buSzPct val="100000"/>
        <a:buFont typeface="Arial" pitchFamily="34" charset="0"/>
        <a:buChar char="•"/>
        <a:defRPr kumimoji="0" sz="2400" kern="1200">
          <a:solidFill>
            <a:schemeClr val="tx1"/>
          </a:solidFill>
          <a:latin typeface="Arial" pitchFamily="34" charset="0"/>
          <a:ea typeface="+mn-ea"/>
          <a:cs typeface="+mn-cs"/>
        </a:defRPr>
      </a:lvl3pPr>
      <a:lvl4pPr marL="1143000" indent="-228600" algn="l" rtl="0" eaLnBrk="1" latinLnBrk="0" hangingPunct="1">
        <a:spcBef>
          <a:spcPts val="350"/>
        </a:spcBef>
        <a:buClrTx/>
        <a:buFont typeface="Arial" pitchFamily="34" charset="0"/>
        <a:buChar char="•"/>
        <a:defRPr kumimoji="0" sz="2200" kern="1200">
          <a:solidFill>
            <a:schemeClr val="tx1"/>
          </a:solidFill>
          <a:latin typeface="Arial" pitchFamily="34" charset="0"/>
          <a:ea typeface="+mn-ea"/>
          <a:cs typeface="+mn-cs"/>
        </a:defRPr>
      </a:lvl4pPr>
      <a:lvl5pPr marL="1371600" indent="-228600" algn="l" rtl="0" eaLnBrk="1" latinLnBrk="0" hangingPunct="1">
        <a:spcBef>
          <a:spcPts val="350"/>
        </a:spcBef>
        <a:buClrTx/>
        <a:buFont typeface="Arial" pitchFamily="34" charset="0"/>
        <a:buChar char="•"/>
        <a:defRPr kumimoji="0" sz="20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05200"/>
            <a:ext cx="9144000" cy="762000"/>
          </a:xfrm>
        </p:spPr>
        <p:txBody>
          <a:bodyPr>
            <a:normAutofit fontScale="90000"/>
          </a:bodyPr>
          <a:lstStyle/>
          <a:p>
            <a:r>
              <a:rPr lang="en-US" sz="3200" dirty="0" smtClean="0"/>
              <a:t>2017 CAD/PAD Industry Summit Survey Results</a:t>
            </a:r>
            <a:endParaRPr lang="en-US" sz="3200" dirty="0"/>
          </a:p>
        </p:txBody>
      </p:sp>
      <p:sp>
        <p:nvSpPr>
          <p:cNvPr id="3" name="Subtitle 2"/>
          <p:cNvSpPr>
            <a:spLocks noGrp="1"/>
          </p:cNvSpPr>
          <p:nvPr>
            <p:ph type="subTitle" idx="4294967295"/>
          </p:nvPr>
        </p:nvSpPr>
        <p:spPr>
          <a:xfrm>
            <a:off x="5867400" y="6019800"/>
            <a:ext cx="2667000" cy="304800"/>
          </a:xfrm>
        </p:spPr>
        <p:txBody>
          <a:bodyPr>
            <a:normAutofit fontScale="55000" lnSpcReduction="20000"/>
          </a:bodyPr>
          <a:lstStyle/>
          <a:p>
            <a:pPr marL="109728" indent="0" algn="ctr">
              <a:buNone/>
            </a:pPr>
            <a:r>
              <a:rPr lang="en-US" dirty="0" smtClean="0">
                <a:solidFill>
                  <a:srgbClr val="002060"/>
                </a:solidFill>
              </a:rPr>
              <a:t>27 April 2017</a:t>
            </a:r>
            <a:endParaRPr lang="en-US" dirty="0">
              <a:solidFill>
                <a:srgbClr val="002060"/>
              </a:solidFill>
            </a:endParaRPr>
          </a:p>
        </p:txBody>
      </p:sp>
    </p:spTree>
    <p:extLst>
      <p:ext uri="{BB962C8B-B14F-4D97-AF65-F5344CB8AC3E}">
        <p14:creationId xmlns:p14="http://schemas.microsoft.com/office/powerpoint/2010/main" val="288812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”AIR FORCE CAD/PAD BUDGET &amp; EXECUTION REVIEW”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50718209"/>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68758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”THE SMALL BUSINESS PERSPECTIVE”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76814002"/>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7891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”CAD/PAD ACQUISITION: PAST, PRESENT AND FUTURE”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26833197"/>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248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”LIFECYCLE PACKAGING”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98866289"/>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85081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”INDIAN HEAD CONTRACTING”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77789711"/>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3375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”CAD/PAD DEVELOPMENT PROCESS”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39041709"/>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9768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”THE DCMA PERSPECTIVE”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79010576"/>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537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”2017 CAD/PAD TECHNOLOGY ROADMAP UPDATE”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77417334"/>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08417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”WHAT SERVICE LIFE EXTENSIONS ARE WORTH TO YOU”</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09023567"/>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7541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”NAVY FOREIGN MILITARY SALES, CADS/PADS”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09864480"/>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1325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mj-lt"/>
                <a:ea typeface="Arial Unicode MS" pitchFamily="34" charset="-128"/>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SUMMARY</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u="sng" dirty="0">
                <a:effectLst>
                  <a:outerShdw blurRad="38100" dist="38100" dir="2700000" algn="tl">
                    <a:srgbClr val="000000">
                      <a:alpha val="43137"/>
                    </a:srgbClr>
                  </a:outerShdw>
                </a:effectLst>
                <a:latin typeface="+mn-lt"/>
              </a:rPr>
              <a:t>BLUF</a:t>
            </a:r>
            <a:r>
              <a:rPr lang="en-US" sz="2600" dirty="0">
                <a:effectLst>
                  <a:outerShdw blurRad="38100" dist="38100" dir="2700000" algn="tl">
                    <a:srgbClr val="000000">
                      <a:alpha val="43137"/>
                    </a:srgbClr>
                  </a:outerShdw>
                </a:effectLst>
                <a:latin typeface="+mn-lt"/>
              </a:rPr>
              <a:t>: Majority of respondents reported </a:t>
            </a:r>
            <a:r>
              <a:rPr lang="en-US" sz="2600" dirty="0" smtClean="0">
                <a:effectLst>
                  <a:outerShdw blurRad="38100" dist="38100" dir="2700000" algn="tl">
                    <a:srgbClr val="000000">
                      <a:alpha val="43137"/>
                    </a:srgbClr>
                  </a:outerShdw>
                </a:effectLst>
                <a:latin typeface="+mn-lt"/>
              </a:rPr>
              <a:t>2017 Industry Summit Presentations/Facilities as “Satisfactory”</a:t>
            </a:r>
          </a:p>
          <a:p>
            <a:pPr marL="109728" indent="0">
              <a:buNone/>
            </a:pPr>
            <a:endParaRPr lang="en-US" sz="2600" dirty="0">
              <a:effectLst>
                <a:outerShdw blurRad="38100" dist="38100" dir="2700000" algn="tl">
                  <a:srgbClr val="000000">
                    <a:alpha val="43137"/>
                  </a:srgbClr>
                </a:outerShdw>
              </a:effectLst>
              <a:latin typeface="+mn-lt"/>
            </a:endParaRPr>
          </a:p>
          <a:p>
            <a:r>
              <a:rPr lang="en-US" sz="2600" dirty="0" smtClean="0">
                <a:effectLst>
                  <a:outerShdw blurRad="38100" dist="38100" dir="2700000" algn="tl">
                    <a:srgbClr val="000000">
                      <a:alpha val="43137"/>
                    </a:srgbClr>
                  </a:outerShdw>
                </a:effectLst>
                <a:latin typeface="+mn-lt"/>
              </a:rPr>
              <a:t>39 Total Respondents – all anonymous, </a:t>
            </a:r>
            <a:r>
              <a:rPr lang="en-US" sz="2600" dirty="0">
                <a:effectLst>
                  <a:outerShdw blurRad="38100" dist="38100" dir="2700000" algn="tl">
                    <a:srgbClr val="000000">
                      <a:alpha val="43137"/>
                    </a:srgbClr>
                  </a:outerShdw>
                </a:effectLst>
              </a:rPr>
              <a:t>n</a:t>
            </a:r>
            <a:r>
              <a:rPr lang="en-US" sz="2600" dirty="0" smtClean="0">
                <a:effectLst>
                  <a:outerShdw blurRad="38100" dist="38100" dir="2700000" algn="tl">
                    <a:srgbClr val="000000">
                      <a:alpha val="43137"/>
                    </a:srgbClr>
                  </a:outerShdw>
                </a:effectLst>
              </a:rPr>
              <a:t>ot </a:t>
            </a:r>
            <a:r>
              <a:rPr lang="en-US" sz="2600" dirty="0">
                <a:effectLst>
                  <a:outerShdw blurRad="38100" dist="38100" dir="2700000" algn="tl">
                    <a:srgbClr val="000000">
                      <a:alpha val="43137"/>
                    </a:srgbClr>
                  </a:outerShdw>
                </a:effectLst>
              </a:rPr>
              <a:t>all respondents answered each question on survey</a:t>
            </a:r>
          </a:p>
          <a:p>
            <a:pPr marL="109728" indent="0">
              <a:buNone/>
            </a:pPr>
            <a:endParaRPr lang="en-US" sz="2600" dirty="0" smtClean="0">
              <a:effectLst>
                <a:outerShdw blurRad="38100" dist="38100" dir="2700000" algn="tl">
                  <a:srgbClr val="000000">
                    <a:alpha val="43137"/>
                  </a:srgbClr>
                </a:outerShdw>
              </a:effectLst>
              <a:latin typeface="+mn-lt"/>
            </a:endParaRPr>
          </a:p>
          <a:p>
            <a:pPr>
              <a:tabLst>
                <a:tab pos="914400" algn="l"/>
              </a:tabLst>
            </a:pPr>
            <a:r>
              <a:rPr lang="en-US" sz="2600" dirty="0" smtClean="0">
                <a:effectLst>
                  <a:outerShdw blurRad="38100" dist="38100" dir="2700000" algn="tl">
                    <a:srgbClr val="000000">
                      <a:alpha val="43137"/>
                    </a:srgbClr>
                  </a:outerShdw>
                </a:effectLst>
                <a:latin typeface="+mn-lt"/>
              </a:rPr>
              <a:t>Specific feedback on presentations included in notes section of respective slide</a:t>
            </a:r>
          </a:p>
          <a:p>
            <a:pPr lvl="2">
              <a:tabLst>
                <a:tab pos="914400" algn="l"/>
              </a:tabLst>
            </a:pPr>
            <a:endParaRPr lang="en-US" dirty="0" smtClean="0">
              <a:effectLst>
                <a:outerShdw blurRad="38100" dist="38100" dir="2700000" algn="tl">
                  <a:srgbClr val="000000">
                    <a:alpha val="43137"/>
                  </a:srgbClr>
                </a:outerShdw>
              </a:effectLst>
            </a:endParaRPr>
          </a:p>
          <a:p>
            <a:r>
              <a:rPr lang="en-US" sz="2600" dirty="0" smtClean="0">
                <a:effectLst>
                  <a:outerShdw blurRad="38100" dist="38100" dir="2700000" algn="tl">
                    <a:srgbClr val="000000">
                      <a:alpha val="43137"/>
                    </a:srgbClr>
                  </a:outerShdw>
                </a:effectLst>
                <a:latin typeface="+mn-lt"/>
              </a:rPr>
              <a:t>Ample comments provided for best elements &amp; recommendations for future summits</a:t>
            </a:r>
          </a:p>
          <a:p>
            <a:pPr lvl="2"/>
            <a:r>
              <a:rPr lang="en-US" sz="2200" dirty="0" smtClean="0">
                <a:effectLst>
                  <a:outerShdw blurRad="38100" dist="38100" dir="2700000" algn="tl">
                    <a:srgbClr val="000000">
                      <a:alpha val="43137"/>
                    </a:srgbClr>
                  </a:outerShdw>
                </a:effectLst>
                <a:latin typeface="+mn-lt"/>
              </a:rPr>
              <a:t>Listed individually – presented </a:t>
            </a:r>
            <a:r>
              <a:rPr lang="en-US" sz="2200" i="1" dirty="0" smtClean="0">
                <a:effectLst>
                  <a:outerShdw blurRad="38100" dist="38100" dir="2700000" algn="tl">
                    <a:srgbClr val="000000">
                      <a:alpha val="43137"/>
                    </a:srgbClr>
                  </a:outerShdw>
                </a:effectLst>
                <a:latin typeface="+mn-lt"/>
              </a:rPr>
              <a:t>as recorded on survey</a:t>
            </a:r>
            <a:endParaRPr lang="en-US" sz="2200" i="1" dirty="0">
              <a:effectLst>
                <a:outerShdw blurRad="38100" dist="38100" dir="2700000" algn="tl">
                  <a:srgbClr val="000000">
                    <a:alpha val="43137"/>
                  </a:srgbClr>
                </a:outerShdw>
              </a:effectLst>
              <a:latin typeface="+mn-lt"/>
            </a:endParaRP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9210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”AIR FORCE FOREIGN MILITARY SALES”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77279523"/>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598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”AVIATION MISHAP INVESTIGATIONS”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2168336"/>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14253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”CLOSING REMARKS”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44272535"/>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8181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OVERALL SUMMIT EXPERIENCE QUESTION #1</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21590128"/>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591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OVERALL SUMMIT EXPERIENCE QUESTION #2</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75563408"/>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5524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66418"/>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THE CLUB AT ANDREWS</a:t>
            </a:r>
          </a:p>
          <a:p>
            <a:pPr algn="ctr">
              <a:lnSpc>
                <a:spcPct val="90000"/>
              </a:lnSpc>
              <a:spcBef>
                <a:spcPct val="10000"/>
              </a:spcBef>
              <a:defRPr/>
            </a:pP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QUESTION #1</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71833181"/>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21561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66418"/>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THE CLUB AT ANDREWS</a:t>
            </a:r>
          </a:p>
          <a:p>
            <a:pPr algn="ctr">
              <a:lnSpc>
                <a:spcPct val="90000"/>
              </a:lnSpc>
              <a:spcBef>
                <a:spcPct val="10000"/>
              </a:spcBef>
              <a:defRPr/>
            </a:pP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QUESTION #2</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2613849"/>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488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BEST ELEMENTS OF INDUSTRY SUMMIT:</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“Relevant Topics, Good Speakers”</a:t>
            </a:r>
          </a:p>
          <a:p>
            <a:r>
              <a:rPr lang="en-US" sz="2600" i="1" dirty="0" smtClean="0">
                <a:effectLst>
                  <a:outerShdw blurRad="38100" dist="38100" dir="2700000" algn="tl">
                    <a:srgbClr val="000000">
                      <a:alpha val="43137"/>
                    </a:srgbClr>
                  </a:outerShdw>
                </a:effectLst>
                <a:latin typeface="+mn-lt"/>
              </a:rPr>
              <a:t>“Great venue to get all players in a safe and communicative forum.  Love it!  Appreciated KTR bringing contracting team”</a:t>
            </a:r>
          </a:p>
          <a:p>
            <a:r>
              <a:rPr lang="en-US" sz="2600" i="1" dirty="0" smtClean="0">
                <a:effectLst>
                  <a:outerShdw blurRad="38100" dist="38100" dir="2700000" algn="tl">
                    <a:srgbClr val="000000">
                      <a:alpha val="43137"/>
                    </a:srgbClr>
                  </a:outerShdw>
                </a:effectLst>
                <a:latin typeface="+mn-lt"/>
              </a:rPr>
              <a:t>“Facility, personnel – the presentations was overall very good!”</a:t>
            </a:r>
          </a:p>
          <a:p>
            <a:r>
              <a:rPr lang="en-US" sz="2600" i="1" dirty="0" smtClean="0">
                <a:effectLst>
                  <a:outerShdw blurRad="38100" dist="38100" dir="2700000" algn="tl">
                    <a:srgbClr val="000000">
                      <a:alpha val="43137"/>
                    </a:srgbClr>
                  </a:outerShdw>
                </a:effectLst>
                <a:latin typeface="+mn-lt"/>
              </a:rPr>
              <a:t>“Budget discussions, pilot ejection story, tour of facility”</a:t>
            </a:r>
          </a:p>
          <a:p>
            <a:r>
              <a:rPr lang="en-US" sz="2600" i="1" dirty="0" smtClean="0">
                <a:effectLst>
                  <a:outerShdw blurRad="38100" dist="38100" dir="2700000" algn="tl">
                    <a:srgbClr val="000000">
                      <a:alpha val="43137"/>
                    </a:srgbClr>
                  </a:outerShdw>
                </a:effectLst>
                <a:latin typeface="+mn-lt"/>
              </a:rPr>
              <a:t>“The varied topics of discussion made for a very interesting summit.  I appreciated posting the presentations to the CAD/PAD JPO website.”</a:t>
            </a:r>
            <a:endParaRPr lang="en-US" dirty="0">
              <a:effectLst>
                <a:outerShdw blurRad="38100" dist="38100" dir="2700000" algn="tl">
                  <a:srgbClr val="000000">
                    <a:alpha val="43137"/>
                  </a:srgbClr>
                </a:outerShdw>
              </a:effectLst>
            </a:endParaRPr>
          </a:p>
          <a:p>
            <a:endParaRPr lang="en-US" sz="2600" i="1" dirty="0" smtClean="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101235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BEST ELEMENTS OF INDUSTRY SUMMIT:</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“Major Freels did a masterful job orchestrating this event!!”</a:t>
            </a:r>
          </a:p>
          <a:p>
            <a:r>
              <a:rPr lang="en-US" sz="2600" i="1" dirty="0" smtClean="0">
                <a:effectLst>
                  <a:outerShdw blurRad="38100" dist="38100" dir="2700000" algn="tl">
                    <a:srgbClr val="000000">
                      <a:alpha val="43137"/>
                    </a:srgbClr>
                  </a:outerShdw>
                </a:effectLst>
                <a:latin typeface="+mn-lt"/>
              </a:rPr>
              <a:t>“Contracting officers brief.  DCMA brief.  Discussions”</a:t>
            </a:r>
          </a:p>
          <a:p>
            <a:r>
              <a:rPr lang="en-US" sz="2600" i="1" dirty="0" smtClean="0">
                <a:effectLst>
                  <a:outerShdw blurRad="38100" dist="38100" dir="2700000" algn="tl">
                    <a:srgbClr val="000000">
                      <a:alpha val="43137"/>
                    </a:srgbClr>
                  </a:outerShdw>
                </a:effectLst>
                <a:latin typeface="+mn-lt"/>
              </a:rPr>
              <a:t>“Q&amp;A Discussions”</a:t>
            </a:r>
          </a:p>
          <a:p>
            <a:r>
              <a:rPr lang="en-US" sz="2600" i="1" dirty="0" smtClean="0">
                <a:effectLst>
                  <a:outerShdw blurRad="38100" dist="38100" dir="2700000" algn="tl">
                    <a:srgbClr val="000000">
                      <a:alpha val="43137"/>
                    </a:srgbClr>
                  </a:outerShdw>
                </a:effectLst>
                <a:latin typeface="+mn-lt"/>
              </a:rPr>
              <a:t>“Major Freels was an exceptional facilitator”</a:t>
            </a:r>
          </a:p>
          <a:p>
            <a:r>
              <a:rPr lang="en-US" sz="2600" i="1" dirty="0" smtClean="0">
                <a:effectLst>
                  <a:outerShdw blurRad="38100" dist="38100" dir="2700000" algn="tl">
                    <a:srgbClr val="000000">
                      <a:alpha val="43137"/>
                    </a:srgbClr>
                  </a:outerShdw>
                </a:effectLst>
                <a:latin typeface="+mn-lt"/>
              </a:rPr>
              <a:t>“Great cross-section of industry and government folks and different roles in acquisition process.  It appears that one day could be dedicated solely for large procurements”</a:t>
            </a:r>
          </a:p>
          <a:p>
            <a:r>
              <a:rPr lang="en-US" sz="2600" i="1" dirty="0" smtClean="0">
                <a:effectLst>
                  <a:outerShdw blurRad="38100" dist="38100" dir="2700000" algn="tl">
                    <a:srgbClr val="000000">
                      <a:alpha val="43137"/>
                    </a:srgbClr>
                  </a:outerShdw>
                </a:effectLst>
                <a:latin typeface="+mn-lt"/>
              </a:rPr>
              <a:t>“Participation”</a:t>
            </a:r>
          </a:p>
          <a:p>
            <a:r>
              <a:rPr lang="en-US" sz="2600" i="1" dirty="0" smtClean="0">
                <a:effectLst>
                  <a:outerShdw blurRad="38100" dist="38100" dir="2700000" algn="tl">
                    <a:srgbClr val="000000">
                      <a:alpha val="43137"/>
                    </a:srgbClr>
                  </a:outerShdw>
                </a:effectLst>
                <a:latin typeface="+mn-lt"/>
              </a:rPr>
              <a:t>“Interactions were fantastic between industry and USG”</a:t>
            </a:r>
          </a:p>
          <a:p>
            <a:r>
              <a:rPr lang="en-US" sz="2600" i="1" dirty="0">
                <a:effectLst>
                  <a:outerShdw blurRad="38100" dist="38100" dir="2700000" algn="tl">
                    <a:srgbClr val="000000">
                      <a:alpha val="43137"/>
                    </a:srgbClr>
                  </a:outerShdw>
                </a:effectLst>
              </a:rPr>
              <a:t>“All good!”</a:t>
            </a:r>
          </a:p>
          <a:p>
            <a:endParaRPr lang="en-US" sz="2600" i="1" dirty="0" smtClean="0">
              <a:effectLst>
                <a:outerShdw blurRad="38100" dist="38100" dir="2700000" algn="tl">
                  <a:srgbClr val="000000">
                    <a:alpha val="43137"/>
                  </a:srgbClr>
                </a:outerShdw>
              </a:effectLst>
              <a:latin typeface="+mn-lt"/>
            </a:endParaRPr>
          </a:p>
          <a:p>
            <a:endParaRPr lang="en-US" sz="2600" i="1" dirty="0" smtClean="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156977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BEST ELEMENTS OF INDUSTRY SUMMIT:</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“Organizer did outstanding!!”</a:t>
            </a:r>
          </a:p>
          <a:p>
            <a:r>
              <a:rPr lang="en-US" sz="2600" i="1" dirty="0" smtClean="0">
                <a:effectLst>
                  <a:outerShdw blurRad="38100" dist="38100" dir="2700000" algn="tl">
                    <a:srgbClr val="000000">
                      <a:alpha val="43137"/>
                    </a:srgbClr>
                  </a:outerShdw>
                </a:effectLst>
                <a:latin typeface="+mn-lt"/>
              </a:rPr>
              <a:t>“Last minute changes and everything went great”</a:t>
            </a:r>
          </a:p>
          <a:p>
            <a:r>
              <a:rPr lang="en-US" sz="2600" i="1" dirty="0" smtClean="0">
                <a:effectLst>
                  <a:outerShdw blurRad="38100" dist="38100" dir="2700000" algn="tl">
                    <a:srgbClr val="000000">
                      <a:alpha val="43137"/>
                    </a:srgbClr>
                  </a:outerShdw>
                </a:effectLst>
                <a:latin typeface="+mn-lt"/>
              </a:rPr>
              <a:t>“Col. Doug Yurovich, Joint Program Office, Budget execution review”</a:t>
            </a:r>
          </a:p>
          <a:p>
            <a:r>
              <a:rPr lang="en-US" sz="2600" i="1" dirty="0" smtClean="0">
                <a:effectLst>
                  <a:outerShdw blurRad="38100" dist="38100" dir="2700000" algn="tl">
                    <a:srgbClr val="000000">
                      <a:alpha val="43137"/>
                    </a:srgbClr>
                  </a:outerShdw>
                </a:effectLst>
                <a:latin typeface="+mn-lt"/>
              </a:rPr>
              <a:t>“Always enjoy the ejection stories to remind everyone what they’re really working for”</a:t>
            </a:r>
          </a:p>
          <a:p>
            <a:r>
              <a:rPr lang="en-US" sz="2600" i="1" dirty="0" smtClean="0">
                <a:effectLst>
                  <a:outerShdw blurRad="38100" dist="38100" dir="2700000" algn="tl">
                    <a:srgbClr val="000000">
                      <a:alpha val="43137"/>
                    </a:srgbClr>
                  </a:outerShdw>
                </a:effectLst>
                <a:latin typeface="+mn-lt"/>
              </a:rPr>
              <a:t>“The involvement of DCMA this time was highly valuable, and should be encouraged in future events”</a:t>
            </a:r>
          </a:p>
          <a:p>
            <a:r>
              <a:rPr lang="en-US" i="1" dirty="0">
                <a:effectLst>
                  <a:outerShdw blurRad="38100" dist="38100" dir="2700000" algn="tl">
                    <a:srgbClr val="000000">
                      <a:alpha val="43137"/>
                    </a:srgbClr>
                  </a:outerShdw>
                </a:effectLst>
              </a:rPr>
              <a:t>“Thanks for hosting this event.  It allowed for contractors to come together and listen and learn and share our views”</a:t>
            </a: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sz="2600" i="1" dirty="0" smtClean="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35304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mj-lt"/>
                <a:ea typeface="Arial Unicode MS" pitchFamily="34" charset="-128"/>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SUMMARY (Cont.)</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dirty="0" smtClean="0">
                <a:effectLst>
                  <a:outerShdw blurRad="38100" dist="38100" dir="2700000" algn="tl">
                    <a:srgbClr val="000000">
                      <a:alpha val="43137"/>
                    </a:srgbClr>
                  </a:outerShdw>
                </a:effectLst>
              </a:rPr>
              <a:t>Most </a:t>
            </a:r>
            <a:r>
              <a:rPr lang="en-US" sz="2600" dirty="0">
                <a:effectLst>
                  <a:outerShdw blurRad="38100" dist="38100" dir="2700000" algn="tl">
                    <a:srgbClr val="000000">
                      <a:alpha val="43137"/>
                    </a:srgbClr>
                  </a:outerShdw>
                </a:effectLst>
              </a:rPr>
              <a:t>popular best elements</a:t>
            </a:r>
            <a:r>
              <a:rPr lang="en-US" sz="2600" dirty="0" smtClean="0">
                <a:effectLst>
                  <a:outerShdw blurRad="38100" dist="38100" dir="2700000" algn="tl">
                    <a:srgbClr val="000000">
                      <a:alpha val="43137"/>
                    </a:srgbClr>
                  </a:outerShdw>
                </a:effectLst>
              </a:rPr>
              <a:t>:</a:t>
            </a:r>
          </a:p>
          <a:p>
            <a:pPr lvl="1"/>
            <a:r>
              <a:rPr lang="en-US" sz="2400" i="1" dirty="0" smtClean="0">
                <a:effectLst>
                  <a:outerShdw blurRad="38100" dist="38100" dir="2700000" algn="tl">
                    <a:srgbClr val="000000">
                      <a:alpha val="43137"/>
                    </a:srgbClr>
                  </a:outerShdw>
                </a:effectLst>
              </a:rPr>
              <a:t>“Smash’s” presentation; DCMA presence; improved open dialogue compared to ‘15 summit</a:t>
            </a:r>
          </a:p>
          <a:p>
            <a:endParaRPr lang="en-US" sz="2600" dirty="0">
              <a:effectLst>
                <a:outerShdw blurRad="38100" dist="38100" dir="2700000" algn="tl">
                  <a:srgbClr val="000000">
                    <a:alpha val="43137"/>
                  </a:srgbClr>
                </a:outerShdw>
              </a:effectLst>
            </a:endParaRPr>
          </a:p>
          <a:p>
            <a:r>
              <a:rPr lang="en-US" sz="2600" dirty="0">
                <a:effectLst>
                  <a:outerShdw blurRad="38100" dist="38100" dir="2700000" algn="tl">
                    <a:srgbClr val="000000">
                      <a:alpha val="43137"/>
                    </a:srgbClr>
                  </a:outerShdw>
                </a:effectLst>
              </a:rPr>
              <a:t>Most popular recommendations</a:t>
            </a:r>
            <a:r>
              <a:rPr lang="en-US" sz="2600" dirty="0" smtClean="0">
                <a:effectLst>
                  <a:outerShdw blurRad="38100" dist="38100" dir="2700000" algn="tl">
                    <a:srgbClr val="000000">
                      <a:alpha val="43137"/>
                    </a:srgbClr>
                  </a:outerShdw>
                </a:effectLst>
              </a:rPr>
              <a:t>:</a:t>
            </a:r>
          </a:p>
          <a:p>
            <a:pPr lvl="1"/>
            <a:r>
              <a:rPr lang="en-US" sz="2400" i="1" dirty="0" smtClean="0">
                <a:effectLst>
                  <a:outerShdw blurRad="38100" dist="38100" dir="2700000" algn="tl">
                    <a:srgbClr val="000000">
                      <a:alpha val="43137"/>
                    </a:srgbClr>
                  </a:outerShdw>
                </a:effectLst>
              </a:rPr>
              <a:t>More sidebars/time for gov’t &amp; private industry to interact; presentations from private industry</a:t>
            </a:r>
          </a:p>
          <a:p>
            <a:endParaRPr lang="en-US" i="1" dirty="0">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Perception amongst private industry that USG levies blame on contractors but offers few specifics or assistance to improve service to warfighter</a:t>
            </a:r>
          </a:p>
          <a:p>
            <a:endParaRPr lang="en-US" sz="2600" dirty="0">
              <a:effectLst>
                <a:outerShdw blurRad="38100" dist="38100" dir="2700000" algn="tl">
                  <a:srgbClr val="000000">
                    <a:alpha val="43137"/>
                  </a:srgbClr>
                </a:outerShdw>
              </a:effectLst>
            </a:endParaRPr>
          </a:p>
          <a:p>
            <a:endParaRPr lang="en-US" sz="2600" dirty="0">
              <a:effectLst>
                <a:outerShdw blurRad="38100" dist="38100" dir="2700000" algn="tl">
                  <a:srgbClr val="000000">
                    <a:alpha val="43137"/>
                  </a:srgbClr>
                </a:outerShdw>
              </a:effectLst>
              <a:latin typeface="+mn-lt"/>
            </a:endParaRPr>
          </a:p>
          <a:p>
            <a:endParaRPr lang="en-US" sz="2600" dirty="0" smtClean="0">
              <a:effectLst>
                <a:outerShdw blurRad="38100" dist="38100" dir="2700000" algn="tl">
                  <a:srgbClr val="000000">
                    <a:alpha val="43137"/>
                  </a:srgbClr>
                </a:outerShdw>
              </a:effectLst>
              <a:latin typeface="+mn-lt"/>
            </a:endParaRPr>
          </a:p>
          <a:p>
            <a:endParaRPr lang="en-US" sz="2600" dirty="0" smtClean="0">
              <a:effectLst>
                <a:outerShdw blurRad="38100" dist="38100" dir="2700000" algn="tl">
                  <a:srgbClr val="000000">
                    <a:alpha val="43137"/>
                  </a:srgbClr>
                </a:outerShdw>
              </a:effectLst>
              <a:latin typeface="+mn-lt"/>
            </a:endParaRP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18006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7571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AREAS OF IMPROVEMENT &amp; RECOMMENDATIONS: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“Maybe presentations from industry? Viewpoints from their perspective is valuable”</a:t>
            </a:r>
          </a:p>
          <a:p>
            <a:r>
              <a:rPr lang="en-US" sz="2600" i="1" dirty="0" smtClean="0">
                <a:effectLst>
                  <a:outerShdw blurRad="38100" dist="38100" dir="2700000" algn="tl">
                    <a:srgbClr val="000000">
                      <a:alpha val="43137"/>
                    </a:srgbClr>
                  </a:outerShdw>
                </a:effectLst>
                <a:latin typeface="+mn-lt"/>
              </a:rPr>
              <a:t>“Many presentations were geared towards customers and excluded an industry ‘perspective’ ”</a:t>
            </a:r>
          </a:p>
          <a:p>
            <a:r>
              <a:rPr lang="en-US" sz="2600" i="1" dirty="0" smtClean="0">
                <a:effectLst>
                  <a:outerShdw blurRad="38100" dist="38100" dir="2700000" algn="tl">
                    <a:srgbClr val="000000">
                      <a:alpha val="43137"/>
                    </a:srgbClr>
                  </a:outerShdw>
                </a:effectLst>
                <a:latin typeface="+mn-lt"/>
              </a:rPr>
              <a:t>“Quick intro and seat tags for all to see NAME &amp; COMPANY or GOVERNMENT office including location”</a:t>
            </a:r>
          </a:p>
          <a:p>
            <a:r>
              <a:rPr lang="en-US" sz="2600" i="1" dirty="0" smtClean="0">
                <a:effectLst>
                  <a:outerShdw blurRad="38100" dist="38100" dir="2700000" algn="tl">
                    <a:srgbClr val="000000">
                      <a:alpha val="43137"/>
                    </a:srgbClr>
                  </a:outerShdw>
                </a:effectLst>
                <a:latin typeface="+mn-lt"/>
              </a:rPr>
              <a:t>“Clock in the back for speakers might be nice”</a:t>
            </a:r>
          </a:p>
          <a:p>
            <a:r>
              <a:rPr lang="en-US" sz="2600" i="1" dirty="0" smtClean="0">
                <a:effectLst>
                  <a:outerShdw blurRad="38100" dist="38100" dir="2700000" algn="tl">
                    <a:srgbClr val="000000">
                      <a:alpha val="43137"/>
                    </a:srgbClr>
                  </a:outerShdw>
                </a:effectLst>
                <a:latin typeface="+mn-lt"/>
              </a:rPr>
              <a:t>“More time for sidebars, make the sidebars more of a focus”</a:t>
            </a:r>
          </a:p>
          <a:p>
            <a:r>
              <a:rPr lang="en-US" sz="2600" i="1" dirty="0" smtClean="0">
                <a:effectLst>
                  <a:outerShdw blurRad="38100" dist="38100" dir="2700000" algn="tl">
                    <a:srgbClr val="000000">
                      <a:alpha val="43137"/>
                    </a:srgbClr>
                  </a:outerShdw>
                </a:effectLst>
                <a:latin typeface="+mn-lt"/>
              </a:rPr>
              <a:t>“Slides by some briefers were paragraphs and read their slides rather present.  Needs improvement.”</a:t>
            </a:r>
          </a:p>
          <a:p>
            <a:endParaRPr lang="en-US" sz="2600" i="1" dirty="0" smtClean="0">
              <a:effectLst>
                <a:outerShdw blurRad="38100" dist="38100" dir="2700000" algn="tl">
                  <a:srgbClr val="000000">
                    <a:alpha val="43137"/>
                  </a:srgbClr>
                </a:outerShdw>
              </a:effectLst>
              <a:latin typeface="+mn-lt"/>
            </a:endParaRP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8173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7571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AREAS OF IMPROVEMENT &amp; RECOMMENDATIONS: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“The tour facilities – shocked by condition of CAD Test facility.  Paint peeling (walks/ceiling) rusted equipment, FOD potential, broken wires, etc. – If a contractor had a facility like that, would you trust the data?  There is no question, the people are professional and competent. . . The facility doesn’t represent them well”</a:t>
            </a:r>
          </a:p>
          <a:p>
            <a:r>
              <a:rPr lang="en-US" sz="2600" i="1" dirty="0" smtClean="0">
                <a:effectLst>
                  <a:outerShdw blurRad="38100" dist="38100" dir="2700000" algn="tl">
                    <a:srgbClr val="000000">
                      <a:alpha val="43137"/>
                    </a:srgbClr>
                  </a:outerShdw>
                </a:effectLst>
                <a:latin typeface="+mn-lt"/>
              </a:rPr>
              <a:t>“While I believe you solicited input from industry, increased participation from industry on presentations would’ve been very beneficial.  The general tone of the event was Govt. lecturing industry.  I’m sure that wasn’t intended, but that was likely the perception from industry.  Increased participation from industry might change that perception”</a:t>
            </a: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5567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7571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AREAS OF IMPROVEMENT &amp; RECOMMENDATIONS: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“Need water!”</a:t>
            </a:r>
          </a:p>
          <a:p>
            <a:r>
              <a:rPr lang="en-US" sz="2600" i="1" dirty="0" smtClean="0">
                <a:effectLst>
                  <a:outerShdw blurRad="38100" dist="38100" dir="2700000" algn="tl">
                    <a:srgbClr val="000000">
                      <a:alpha val="43137"/>
                    </a:srgbClr>
                  </a:outerShdw>
                </a:effectLst>
                <a:latin typeface="+mn-lt"/>
              </a:rPr>
              <a:t>“Think about inviting a DFARs policy manager”</a:t>
            </a:r>
          </a:p>
          <a:p>
            <a:r>
              <a:rPr lang="en-US" sz="2600" i="1" dirty="0" smtClean="0">
                <a:effectLst>
                  <a:outerShdw blurRad="38100" dist="38100" dir="2700000" algn="tl">
                    <a:srgbClr val="000000">
                      <a:alpha val="43137"/>
                    </a:srgbClr>
                  </a:outerShdw>
                </a:effectLst>
                <a:latin typeface="+mn-lt"/>
              </a:rPr>
              <a:t>“Reach out to contractors for recommendations on presentation material would enhance the event experience and facilitate USG/contractor problem solving and goal-setting going forward”</a:t>
            </a:r>
          </a:p>
          <a:p>
            <a:r>
              <a:rPr lang="en-US" sz="2600" i="1" dirty="0" smtClean="0">
                <a:effectLst>
                  <a:outerShdw blurRad="38100" dist="38100" dir="2700000" algn="tl">
                    <a:srgbClr val="000000">
                      <a:alpha val="43137"/>
                    </a:srgbClr>
                  </a:outerShdw>
                </a:effectLst>
                <a:latin typeface="+mn-lt"/>
              </a:rPr>
              <a:t>“Better slide display”</a:t>
            </a:r>
          </a:p>
          <a:p>
            <a:r>
              <a:rPr lang="en-US" sz="2600" i="1" dirty="0" smtClean="0">
                <a:effectLst>
                  <a:outerShdw blurRad="38100" dist="38100" dir="2700000" algn="tl">
                    <a:srgbClr val="000000">
                      <a:alpha val="43137"/>
                    </a:srgbClr>
                  </a:outerShdw>
                </a:effectLst>
                <a:latin typeface="+mn-lt"/>
              </a:rPr>
              <a:t>“I recommend more structured break-out sessions to have one-on-one dialog w/ unique contractor scorecard and future plans”</a:t>
            </a: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76788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7571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AREAS OF IMPROVEMENT &amp; RECOMMENDATIONS: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“If second sources are needed for some components, I believe you will need to do something different to make it an acceptable business case for industry.  Most companies are not going to pay for development and qualification efforts at their own cost in order to compete in an environment that awards solely on lowest cost, technically feasible.  Criteria for evaluation should place more emphasis on risk, proven heritage, technical support capability in addition to cost.  Also, if specifications and performance requirements could be provided, it would allow more technical innovation and perhaps improved, lower cost designs”    </a:t>
            </a: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3547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7571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AREAS OF IMPROVEMENT &amp; RECOMMENDATIONS: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“Improve breakfast/ afternoon refreshment/snacks. (Contact more contractors if funds/donations needed)”</a:t>
            </a:r>
          </a:p>
          <a:p>
            <a:r>
              <a:rPr lang="en-US" sz="2600" i="1" dirty="0" smtClean="0">
                <a:effectLst>
                  <a:outerShdw blurRad="38100" dist="38100" dir="2700000" algn="tl">
                    <a:srgbClr val="000000">
                      <a:alpha val="43137"/>
                    </a:srgbClr>
                  </a:outerShdw>
                </a:effectLst>
                <a:latin typeface="+mn-lt"/>
              </a:rPr>
              <a:t>“Wi-Fi </a:t>
            </a:r>
            <a:r>
              <a:rPr lang="en-US" sz="2600" i="1" dirty="0" smtClean="0">
                <a:effectLst>
                  <a:outerShdw blurRad="38100" dist="38100" dir="2700000" algn="tl">
                    <a:srgbClr val="000000">
                      <a:alpha val="43137"/>
                    </a:srgbClr>
                  </a:outerShdw>
                </a:effectLst>
                <a:latin typeface="+mn-lt"/>
              </a:rPr>
              <a:t>was terrible”</a:t>
            </a:r>
          </a:p>
          <a:p>
            <a:r>
              <a:rPr lang="en-US" sz="2600" i="1" dirty="0" smtClean="0">
                <a:effectLst>
                  <a:outerShdw blurRad="38100" dist="38100" dir="2700000" algn="tl">
                    <a:srgbClr val="000000">
                      <a:alpha val="43137"/>
                    </a:srgbClr>
                  </a:outerShdw>
                </a:effectLst>
                <a:latin typeface="+mn-lt"/>
              </a:rPr>
              <a:t>“Different location (West Coast) would be nice”</a:t>
            </a:r>
          </a:p>
          <a:p>
            <a:r>
              <a:rPr lang="en-US" sz="2600" i="1" dirty="0" smtClean="0">
                <a:effectLst>
                  <a:outerShdw blurRad="38100" dist="38100" dir="2700000" algn="tl">
                    <a:srgbClr val="000000">
                      <a:alpha val="43137"/>
                    </a:srgbClr>
                  </a:outerShdw>
                </a:effectLst>
                <a:latin typeface="+mn-lt"/>
              </a:rPr>
              <a:t>“Overall great program – please continue!”</a:t>
            </a:r>
          </a:p>
          <a:p>
            <a:r>
              <a:rPr lang="en-US" sz="2600" i="1" dirty="0" smtClean="0">
                <a:effectLst>
                  <a:outerShdw blurRad="38100" dist="38100" dir="2700000" algn="tl">
                    <a:srgbClr val="000000">
                      <a:alpha val="43137"/>
                    </a:srgbClr>
                  </a:outerShdw>
                </a:effectLst>
                <a:latin typeface="+mn-lt"/>
              </a:rPr>
              <a:t>“A main focus on the event is improving warfighter support by the end to and process, but there lacks an opportunity to really engage industry, USG contracting &amp; DCMA in meaningful discussions on what can be improved.  This should be considered for future events.”</a:t>
            </a: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11393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“Need contractor upfront issues covered/asked so government can try to respond and brief at the summit.  New questions will arise at the summit but this would help get more contractor input”</a:t>
            </a:r>
          </a:p>
          <a:p>
            <a:r>
              <a:rPr lang="en-US" sz="2600" i="1" dirty="0" smtClean="0">
                <a:effectLst>
                  <a:outerShdw blurRad="38100" dist="38100" dir="2700000" algn="tl">
                    <a:srgbClr val="000000">
                      <a:alpha val="43137"/>
                    </a:srgbClr>
                  </a:outerShdw>
                </a:effectLst>
                <a:latin typeface="+mn-lt"/>
              </a:rPr>
              <a:t>“Please back off the overuse of acronyms!”</a:t>
            </a:r>
          </a:p>
          <a:p>
            <a:r>
              <a:rPr lang="en-US" sz="2600" i="1" dirty="0" smtClean="0">
                <a:effectLst>
                  <a:outerShdw blurRad="38100" dist="38100" dir="2700000" algn="tl">
                    <a:srgbClr val="000000">
                      <a:alpha val="43137"/>
                    </a:srgbClr>
                  </a:outerShdw>
                </a:effectLst>
                <a:latin typeface="+mn-lt"/>
              </a:rPr>
              <a:t>“loved having slides ahead of time – very useful”</a:t>
            </a:r>
          </a:p>
          <a:p>
            <a:r>
              <a:rPr lang="en-US" sz="2600" i="1" dirty="0" smtClean="0">
                <a:effectLst>
                  <a:outerShdw blurRad="38100" dist="38100" dir="2700000" algn="tl">
                    <a:srgbClr val="000000">
                      <a:alpha val="43137"/>
                    </a:srgbClr>
                  </a:outerShdw>
                </a:effectLst>
                <a:latin typeface="+mn-lt"/>
              </a:rPr>
              <a:t>“Excellent speaker system, it was great, worked wonderful”</a:t>
            </a:r>
          </a:p>
          <a:p>
            <a:r>
              <a:rPr lang="en-US" sz="2600" i="1" dirty="0" smtClean="0">
                <a:effectLst>
                  <a:outerShdw blurRad="38100" dist="38100" dir="2700000" algn="tl">
                    <a:srgbClr val="000000">
                      <a:alpha val="43137"/>
                    </a:srgbClr>
                  </a:outerShdw>
                </a:effectLst>
                <a:latin typeface="+mn-lt"/>
              </a:rPr>
              <a:t>“Really good event – very valuable!”</a:t>
            </a:r>
          </a:p>
          <a:p>
            <a:r>
              <a:rPr lang="en-US" sz="2600" i="1" dirty="0" smtClean="0">
                <a:effectLst>
                  <a:outerShdw blurRad="38100" dist="38100" dir="2700000" algn="tl">
                    <a:srgbClr val="000000">
                      <a:alpha val="43137"/>
                    </a:srgbClr>
                  </a:outerShdw>
                </a:effectLst>
                <a:latin typeface="+mn-lt"/>
              </a:rPr>
              <a:t>“Instead of putting comments about each briefing, I’ll state that each person presented valuable information. Great job done by all”</a:t>
            </a: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715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“Meeting folks and sidebar conversations was also important and beneficial”</a:t>
            </a:r>
          </a:p>
          <a:p>
            <a:r>
              <a:rPr lang="en-US" sz="2600" i="1" dirty="0" smtClean="0">
                <a:effectLst>
                  <a:outerShdw blurRad="38100" dist="38100" dir="2700000" algn="tl">
                    <a:srgbClr val="000000">
                      <a:alpha val="43137"/>
                    </a:srgbClr>
                  </a:outerShdw>
                </a:effectLst>
                <a:latin typeface="+mn-lt"/>
              </a:rPr>
              <a:t>“Thank you for the invitation!”</a:t>
            </a:r>
          </a:p>
          <a:p>
            <a:r>
              <a:rPr lang="en-US" sz="2600" i="1" dirty="0" smtClean="0">
                <a:effectLst>
                  <a:outerShdw blurRad="38100" dist="38100" dir="2700000" algn="tl">
                    <a:srgbClr val="000000">
                      <a:alpha val="43137"/>
                    </a:srgbClr>
                  </a:outerShdw>
                </a:effectLst>
                <a:latin typeface="+mn-lt"/>
              </a:rPr>
              <a:t>“Jason, Great job herding cats!!  Job well done!”</a:t>
            </a:r>
          </a:p>
          <a:p>
            <a:r>
              <a:rPr lang="en-US" sz="2600" i="1" dirty="0" smtClean="0">
                <a:effectLst>
                  <a:outerShdw blurRad="38100" dist="38100" dir="2700000" algn="tl">
                    <a:srgbClr val="000000">
                      <a:alpha val="43137"/>
                    </a:srgbClr>
                  </a:outerShdw>
                </a:effectLst>
                <a:latin typeface="+mn-lt"/>
              </a:rPr>
              <a:t>“Best summit to date, good interaction, answers were good if you agreed or not”</a:t>
            </a:r>
          </a:p>
          <a:p>
            <a:r>
              <a:rPr lang="en-US" sz="2600" i="1" dirty="0" smtClean="0">
                <a:effectLst>
                  <a:outerShdw blurRad="38100" dist="38100" dir="2700000" algn="tl">
                    <a:srgbClr val="000000">
                      <a:alpha val="43137"/>
                    </a:srgbClr>
                  </a:outerShdw>
                </a:effectLst>
                <a:latin typeface="+mn-lt"/>
              </a:rPr>
              <a:t>“Everyone uses acronyms and at times it is difficult to understand what is being said.  Maybe a reference could be made to help with this in the future”</a:t>
            </a:r>
          </a:p>
          <a:p>
            <a:r>
              <a:rPr lang="en-US" sz="2600" i="1" dirty="0" smtClean="0">
                <a:effectLst>
                  <a:outerShdw blurRad="38100" dist="38100" dir="2700000" algn="tl">
                    <a:srgbClr val="000000">
                      <a:alpha val="43137"/>
                    </a:srgbClr>
                  </a:outerShdw>
                </a:effectLst>
                <a:latin typeface="+mn-lt"/>
              </a:rPr>
              <a:t>“Request ideas for presentations from industry”</a:t>
            </a:r>
          </a:p>
          <a:p>
            <a:r>
              <a:rPr lang="en-US" sz="2600" i="1" dirty="0" smtClean="0">
                <a:effectLst>
                  <a:outerShdw blurRad="38100" dist="38100" dir="2700000" algn="tl">
                    <a:srgbClr val="000000">
                      <a:alpha val="43137"/>
                    </a:srgbClr>
                  </a:outerShdw>
                </a:effectLst>
                <a:latin typeface="+mn-lt"/>
              </a:rPr>
              <a:t>“Q&amp;A session very good.  Some of the best discussions”</a:t>
            </a:r>
          </a:p>
        </p:txBody>
      </p:sp>
    </p:spTree>
    <p:custDataLst>
      <p:tags r:id="rId1"/>
    </p:custDataLst>
    <p:extLst>
      <p:ext uri="{BB962C8B-B14F-4D97-AF65-F5344CB8AC3E}">
        <p14:creationId xmlns:p14="http://schemas.microsoft.com/office/powerpoint/2010/main" val="11158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A </a:t>
            </a:r>
            <a:r>
              <a:rPr lang="en-US" sz="2600" i="1" dirty="0">
                <a:effectLst>
                  <a:outerShdw blurRad="38100" dist="38100" dir="2700000" algn="tl">
                    <a:srgbClr val="000000">
                      <a:alpha val="43137"/>
                    </a:srgbClr>
                  </a:outerShdw>
                </a:effectLst>
              </a:rPr>
              <a:t>majority of the government briefing (programs, contracts, service life extensions, IDIQ discussion, FMS Discussions) all seem to put the issues on the contractors shoulders.  ‘You can help up by’’, ‘You need to do this’’, ‘you need to do that’ is a shotgun effect with no focus on the root cause or discussion of root cause.  No data on causes in detail were given.  If the problems are that bad why not sit down with industry and do a real root </a:t>
            </a:r>
            <a:r>
              <a:rPr lang="en-US" sz="2600" i="1" dirty="0" smtClean="0">
                <a:effectLst>
                  <a:outerShdw blurRad="38100" dist="38100" dir="2700000" algn="tl">
                    <a:srgbClr val="000000">
                      <a:alpha val="43137"/>
                    </a:srgbClr>
                  </a:outerShdw>
                </a:effectLst>
              </a:rPr>
              <a:t>cause analysis, identify the biggest hitters, prioritize efforts, make a plan, execute plan, sustain changes, move on to the next.  A shotgun approach with no plan or assigned action will fail every time”</a:t>
            </a:r>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94690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Major Freels and his volunteers pulled off the best Industry Summit I have ever seen!”</a:t>
            </a:r>
          </a:p>
          <a:p>
            <a:r>
              <a:rPr lang="en-US" sz="2600" i="1" dirty="0" smtClean="0">
                <a:effectLst>
                  <a:outerShdw blurRad="38100" dist="38100" dir="2700000" algn="tl">
                    <a:srgbClr val="000000">
                      <a:alpha val="43137"/>
                    </a:srgbClr>
                  </a:outerShdw>
                </a:effectLst>
              </a:rPr>
              <a:t>“Availability of bottled water would be appreciated”</a:t>
            </a:r>
          </a:p>
          <a:p>
            <a:r>
              <a:rPr lang="en-US" sz="2600" i="1" dirty="0" smtClean="0">
                <a:effectLst>
                  <a:outerShdw blurRad="38100" dist="38100" dir="2700000" algn="tl">
                    <a:srgbClr val="000000">
                      <a:alpha val="43137"/>
                    </a:srgbClr>
                  </a:outerShdw>
                </a:effectLst>
              </a:rPr>
              <a:t>“The club facility served as an excellent alternative to the original briefing conference room, with exception to some complaints regarding room temperature control”</a:t>
            </a:r>
          </a:p>
          <a:p>
            <a:r>
              <a:rPr lang="en-US" sz="2600" i="1" dirty="0" smtClean="0">
                <a:effectLst>
                  <a:outerShdw blurRad="38100" dist="38100" dir="2700000" algn="tl">
                    <a:srgbClr val="000000">
                      <a:alpha val="43137"/>
                    </a:srgbClr>
                  </a:outerShdw>
                </a:effectLst>
              </a:rPr>
              <a:t>“It would be good to have presentations from Indian Head Research &amp; Production”</a:t>
            </a:r>
          </a:p>
          <a:p>
            <a:r>
              <a:rPr lang="en-US" sz="2600" i="1" dirty="0" smtClean="0">
                <a:effectLst>
                  <a:outerShdw blurRad="38100" dist="38100" dir="2700000" algn="tl">
                    <a:srgbClr val="000000">
                      <a:alpha val="43137"/>
                    </a:srgbClr>
                  </a:outerShdw>
                </a:effectLst>
              </a:rPr>
              <a:t>“In addition to temp SLE, it would be good to understand how product  reliability (ordnance assessment) figures into these extensions”</a:t>
            </a:r>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5715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Need E-CRAFT update in 2 years”</a:t>
            </a:r>
          </a:p>
          <a:p>
            <a:r>
              <a:rPr lang="en-US" sz="2600" i="1" dirty="0" smtClean="0">
                <a:effectLst>
                  <a:outerShdw blurRad="38100" dist="38100" dir="2700000" algn="tl">
                    <a:srgbClr val="000000">
                      <a:alpha val="43137"/>
                    </a:srgbClr>
                  </a:outerShdw>
                </a:effectLst>
              </a:rPr>
              <a:t>“Avoid single presentations after lunch”</a:t>
            </a:r>
          </a:p>
          <a:p>
            <a:r>
              <a:rPr lang="en-US" sz="2600" i="1" dirty="0" smtClean="0">
                <a:effectLst>
                  <a:outerShdw blurRad="38100" dist="38100" dir="2700000" algn="tl">
                    <a:srgbClr val="000000">
                      <a:alpha val="43137"/>
                    </a:srgbClr>
                  </a:outerShdw>
                </a:effectLst>
              </a:rPr>
              <a:t>“In industry, when we have a relatively predictable ongoing demand, we establish replenishment strategies such as long term stocking, plans, etc.  I think you may benefit from something like this to service demand for CAD/PAD devices for both domestic and FMS.  This would be a long term contract with variable deliveries rather than discrete contracts for items. I know this is a big change but it works”</a:t>
            </a:r>
          </a:p>
          <a:p>
            <a:r>
              <a:rPr lang="en-US" sz="2400" i="1" dirty="0">
                <a:effectLst>
                  <a:outerShdw blurRad="38100" dist="38100" dir="2700000" algn="tl">
                    <a:srgbClr val="000000">
                      <a:alpha val="43137"/>
                    </a:srgbClr>
                  </a:outerShdw>
                </a:effectLst>
              </a:rPr>
              <a:t>“</a:t>
            </a:r>
            <a:r>
              <a:rPr lang="en-US" sz="2600" i="1" dirty="0">
                <a:effectLst>
                  <a:outerShdw blurRad="38100" dist="38100" dir="2700000" algn="tl">
                    <a:srgbClr val="000000">
                      <a:alpha val="43137"/>
                    </a:srgbClr>
                  </a:outerShdw>
                </a:effectLst>
              </a:rPr>
              <a:t>Receptionists were outstanding</a:t>
            </a:r>
            <a:r>
              <a:rPr lang="en-US" sz="2400" i="1" dirty="0">
                <a:effectLst>
                  <a:outerShdw blurRad="38100" dist="38100" dir="2700000" algn="tl">
                    <a:srgbClr val="000000">
                      <a:alpha val="43137"/>
                    </a:srgbClr>
                  </a:outerShdw>
                </a:effectLst>
              </a:rPr>
              <a:t>”</a:t>
            </a:r>
          </a:p>
          <a:p>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1959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535531"/>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”NO ONE PLANS TO EJECT”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81500890"/>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8329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Maybe future summits should put more focus on the questions so we’re discussing useful topics.  Someone standing up there reading org charts is ridiculous.  DCMA presentation was a total waste of time. It was an hour of DCMA justifying their existence” </a:t>
            </a:r>
          </a:p>
          <a:p>
            <a:r>
              <a:rPr lang="en-US" sz="2600" i="1" dirty="0" smtClean="0">
                <a:effectLst>
                  <a:outerShdw blurRad="38100" dist="38100" dir="2700000" algn="tl">
                    <a:srgbClr val="000000">
                      <a:alpha val="43137"/>
                    </a:srgbClr>
                  </a:outerShdw>
                </a:effectLst>
              </a:rPr>
              <a:t>“I don’t feel the Gov’t contracting group is taking ANY responsibility for late/missed contracts.  FYI – the </a:t>
            </a:r>
            <a:r>
              <a:rPr lang="en-US" sz="2600" i="1" dirty="0" smtClean="0">
                <a:effectLst>
                  <a:outerShdw blurRad="38100" dist="38100" dir="2700000" algn="tl">
                    <a:srgbClr val="000000">
                      <a:alpha val="43137"/>
                    </a:srgbClr>
                  </a:outerShdw>
                </a:effectLst>
              </a:rPr>
              <a:t>Govt</a:t>
            </a:r>
            <a:r>
              <a:rPr lang="en-US" sz="2600" i="1" dirty="0" smtClean="0">
                <a:effectLst>
                  <a:outerShdw blurRad="38100" dist="38100" dir="2700000" algn="tl">
                    <a:srgbClr val="000000">
                      <a:alpha val="43137"/>
                    </a:srgbClr>
                  </a:outerShdw>
                </a:effectLst>
              </a:rPr>
              <a:t>’ is not the only organization whose had layoffs/lost personnel followed by hiring freezes.”</a:t>
            </a:r>
          </a:p>
          <a:p>
            <a:r>
              <a:rPr lang="en-US" sz="2600" i="1" dirty="0">
                <a:effectLst>
                  <a:outerShdw blurRad="38100" dist="38100" dir="2700000" algn="tl">
                    <a:srgbClr val="000000">
                      <a:alpha val="43137"/>
                    </a:srgbClr>
                  </a:outerShdw>
                </a:effectLst>
              </a:rPr>
              <a:t>“Facilities – need power outlets at each table”</a:t>
            </a:r>
          </a:p>
          <a:p>
            <a:endParaRPr lang="en-US" sz="2600" i="1" dirty="0" smtClean="0">
              <a:effectLst>
                <a:outerShdw blurRad="38100" dist="38100" dir="2700000" algn="tl">
                  <a:srgbClr val="000000">
                    <a:alpha val="43137"/>
                  </a:srgbClr>
                </a:outerShdw>
              </a:effectLst>
            </a:endParaRPr>
          </a:p>
          <a:p>
            <a:pPr marL="109728" indent="0">
              <a:buNone/>
            </a:pPr>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23069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Competitive </a:t>
            </a:r>
            <a:r>
              <a:rPr lang="en-US" sz="2600" i="1" dirty="0" smtClean="0">
                <a:effectLst>
                  <a:outerShdw blurRad="38100" dist="38100" dir="2700000" algn="tl">
                    <a:srgbClr val="000000">
                      <a:alpha val="43137"/>
                    </a:srgbClr>
                  </a:outerShdw>
                </a:effectLst>
                <a:sym typeface="Wingdings" panose="05000000000000000000" pitchFamily="2" charset="2"/>
              </a:rPr>
              <a:t> One Bids, The Gov’t refuses to remove a source from drawings even when asked year after year after year.  All the additional data is simply taking the lazy way out – just put all the work on the Contractor but hen complain about increased costs.  I don’t see where the </a:t>
            </a:r>
            <a:r>
              <a:rPr lang="en-US" sz="2600" i="1" dirty="0" smtClean="0">
                <a:effectLst>
                  <a:outerShdw blurRad="38100" dist="38100" dir="2700000" algn="tl">
                    <a:srgbClr val="000000">
                      <a:alpha val="43137"/>
                    </a:srgbClr>
                  </a:outerShdw>
                </a:effectLst>
                <a:sym typeface="Wingdings" panose="05000000000000000000" pitchFamily="2" charset="2"/>
              </a:rPr>
              <a:t>Govt</a:t>
            </a:r>
            <a:r>
              <a:rPr lang="en-US" sz="2600" i="1" dirty="0" smtClean="0">
                <a:effectLst>
                  <a:outerShdw blurRad="38100" dist="38100" dir="2700000" algn="tl">
                    <a:srgbClr val="000000">
                      <a:alpha val="43137"/>
                    </a:srgbClr>
                  </a:outerShdw>
                </a:effectLst>
                <a:sym typeface="Wingdings" panose="05000000000000000000" pitchFamily="2" charset="2"/>
              </a:rPr>
              <a:t>’ makes an effort to even get multiple bids or maintain multiple sources.  Your larger suppliers cannot compete with the small businesses but no $ is expended to keep the second source as a viable supplier.  The responses to these issues are excuses which equate to . . . We just want it to be as easy as possible for Gov’t contracting”</a:t>
            </a:r>
            <a:endParaRPr lang="en-US" sz="2600" i="1" dirty="0">
              <a:effectLst>
                <a:outerShdw blurRad="38100" dist="38100" dir="2700000" algn="tl">
                  <a:srgbClr val="000000">
                    <a:alpha val="43137"/>
                  </a:srgbClr>
                </a:outerShdw>
              </a:effectLst>
            </a:endParaRPr>
          </a:p>
          <a:p>
            <a:endParaRPr lang="en-US" sz="2600" i="1" dirty="0" smtClean="0">
              <a:effectLst>
                <a:outerShdw blurRad="38100" dist="38100" dir="2700000" algn="tl">
                  <a:srgbClr val="000000">
                    <a:alpha val="43137"/>
                  </a:srgbClr>
                </a:outerShdw>
              </a:effectLst>
            </a:endParaRPr>
          </a:p>
          <a:p>
            <a:pPr marL="109728" indent="0">
              <a:buNone/>
            </a:pPr>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3774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Trying to get notice of contract changes is like pulling teeth.  Contracts group posts them of FBO – so they say – I don’t have time to spend hours daily hunting for info on FBO.  My password would have expired anyways so if password is needed, forget it.  I surely don’t have another2 hours first to re-set my password.”  </a:t>
            </a:r>
          </a:p>
          <a:p>
            <a:r>
              <a:rPr lang="en-US" sz="2600" i="1" dirty="0" smtClean="0">
                <a:effectLst>
                  <a:outerShdw blurRad="38100" dist="38100" dir="2700000" algn="tl">
                    <a:srgbClr val="000000">
                      <a:alpha val="43137"/>
                    </a:srgbClr>
                  </a:outerShdw>
                </a:effectLst>
              </a:rPr>
              <a:t>“Kudos for Major Freels, excellent speaker!  Outstanding job!”</a:t>
            </a:r>
          </a:p>
          <a:p>
            <a:r>
              <a:rPr lang="en-US" sz="2600" i="1" dirty="0" smtClean="0">
                <a:effectLst>
                  <a:outerShdw blurRad="38100" dist="38100" dir="2700000" algn="tl">
                    <a:srgbClr val="000000">
                      <a:alpha val="43137"/>
                    </a:srgbClr>
                  </a:outerShdw>
                </a:effectLst>
              </a:rPr>
              <a:t>“The Indian Head tour was very nice”</a:t>
            </a:r>
          </a:p>
          <a:p>
            <a:r>
              <a:rPr lang="en-US" sz="2600" i="1" dirty="0" smtClean="0">
                <a:effectLst>
                  <a:outerShdw blurRad="38100" dist="38100" dir="2700000" algn="tl">
                    <a:srgbClr val="000000">
                      <a:alpha val="43137"/>
                    </a:srgbClr>
                  </a:outerShdw>
                </a:effectLst>
              </a:rPr>
              <a:t>“An opportunity is missed to have the stakeholders collaborate on issues &amp; improvements to the end to end process in order to better support the warfighter”</a:t>
            </a:r>
            <a:endParaRPr lang="en-US" sz="2600" i="1" dirty="0">
              <a:effectLst>
                <a:outerShdw blurRad="38100" dist="38100" dir="2700000" algn="tl">
                  <a:srgbClr val="000000">
                    <a:alpha val="43137"/>
                  </a:srgbClr>
                </a:outerShdw>
              </a:effectLst>
            </a:endParaRPr>
          </a:p>
          <a:p>
            <a:endParaRPr lang="en-US" sz="2600" i="1" dirty="0" smtClean="0">
              <a:effectLst>
                <a:outerShdw blurRad="38100" dist="38100" dir="2700000" algn="tl">
                  <a:srgbClr val="000000">
                    <a:alpha val="43137"/>
                  </a:srgbClr>
                </a:outerShdw>
              </a:effectLst>
            </a:endParaRPr>
          </a:p>
          <a:p>
            <a:pPr marL="109728" indent="0">
              <a:buNone/>
            </a:pPr>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6177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424732"/>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4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ADDITIONAL COMMENTS:</a:t>
            </a:r>
            <a:endParaRPr lang="en-US" sz="24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r>
              <a:rPr lang="en-US" sz="2600" i="1" dirty="0" smtClean="0">
                <a:effectLst>
                  <a:outerShdw blurRad="38100" dist="38100" dir="2700000" algn="tl">
                    <a:srgbClr val="000000">
                      <a:alpha val="43137"/>
                    </a:srgbClr>
                  </a:outerShdw>
                </a:effectLst>
                <a:latin typeface="+mn-lt"/>
              </a:rPr>
              <a:t>“</a:t>
            </a:r>
            <a:r>
              <a:rPr lang="en-US" sz="2600" i="1" dirty="0" smtClean="0">
                <a:effectLst>
                  <a:outerShdw blurRad="38100" dist="38100" dir="2700000" algn="tl">
                    <a:srgbClr val="000000">
                      <a:alpha val="43137"/>
                    </a:srgbClr>
                  </a:outerShdw>
                </a:effectLst>
              </a:rPr>
              <a:t>I feel that consideration should be given to structuring one of the days as workshops around a more general networking/sidebar opportunity.  Particularly in the Jacob Smart Building, it would be possible to use some of the smaller meeting rooms to run specific workshops on e.g. FMS shipping, DCMA DoD Safety Manual, CDRLs, Contract terms &amp; proposed changes.  This would allow a more focused &amp; substantial discussion.” </a:t>
            </a:r>
            <a:endParaRPr lang="en-US" sz="2600" i="1" dirty="0">
              <a:effectLst>
                <a:outerShdw blurRad="38100" dist="38100" dir="2700000" algn="tl">
                  <a:srgbClr val="000000">
                    <a:alpha val="43137"/>
                  </a:srgbClr>
                </a:outerShdw>
              </a:effectLst>
            </a:endParaRPr>
          </a:p>
          <a:p>
            <a:endParaRPr lang="en-US" sz="2600" i="1" dirty="0" smtClean="0">
              <a:effectLst>
                <a:outerShdw blurRad="38100" dist="38100" dir="2700000" algn="tl">
                  <a:srgbClr val="000000">
                    <a:alpha val="43137"/>
                  </a:srgbClr>
                </a:outerShdw>
              </a:effectLst>
            </a:endParaRPr>
          </a:p>
          <a:p>
            <a:pPr marL="109728" indent="0">
              <a:buNone/>
            </a:pPr>
            <a:endParaRPr lang="en-US" sz="24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2043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8956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2800" dirty="0" smtClean="0">
                <a:solidFill>
                  <a:prstClr val="white"/>
                </a:solidFill>
                <a:effectLst>
                  <a:outerShdw blurRad="38100" dist="38100" dir="2700000" algn="tl">
                    <a:srgbClr val="000000">
                      <a:alpha val="43137"/>
                    </a:srgbClr>
                  </a:outerShdw>
                </a:effectLst>
                <a:ea typeface="+mj-ea"/>
                <a:cs typeface="+mj-cs"/>
              </a:rPr>
              <a:t>2017 </a:t>
            </a:r>
            <a:r>
              <a:rPr lang="en-US" sz="2800" dirty="0">
                <a:solidFill>
                  <a:prstClr val="white"/>
                </a:solidFill>
                <a:effectLst>
                  <a:outerShdw blurRad="38100" dist="38100" dir="2700000" algn="tl">
                    <a:srgbClr val="000000">
                      <a:alpha val="43137"/>
                    </a:srgbClr>
                  </a:outerShdw>
                </a:effectLst>
                <a:ea typeface="+mj-ea"/>
                <a:cs typeface="+mj-cs"/>
              </a:rPr>
              <a:t>CAD/PAD Industry Summit Survey Results</a:t>
            </a:r>
            <a:endParaRPr lang="en-US" sz="2800" b="1" dirty="0">
              <a:solidFill>
                <a:schemeClr val="bg1"/>
              </a:solidFill>
              <a:effectLst>
                <a:outerShdw blurRad="38100" dist="38100" dir="2700000" algn="tl">
                  <a:srgbClr val="000000">
                    <a:alpha val="43137"/>
                  </a:srgbClr>
                </a:outerShdw>
              </a:effectLst>
              <a:latin typeface="+mj-lt"/>
              <a:ea typeface="Arial Unicode MS" pitchFamily="34" charset="-128"/>
            </a:endParaRPr>
          </a:p>
        </p:txBody>
      </p:sp>
      <p:sp>
        <p:nvSpPr>
          <p:cNvPr id="3" name="Content Placeholder 2"/>
          <p:cNvSpPr>
            <a:spLocks noGrp="1"/>
          </p:cNvSpPr>
          <p:nvPr>
            <p:ph idx="1"/>
          </p:nvPr>
        </p:nvSpPr>
        <p:spPr>
          <a:xfrm>
            <a:off x="0" y="914401"/>
            <a:ext cx="9144000" cy="5181599"/>
          </a:xfrm>
        </p:spPr>
        <p:txBody>
          <a:bodyPr>
            <a:normAutofit/>
          </a:bodyPr>
          <a:lstStyle/>
          <a:p>
            <a:endParaRPr lang="en-US" sz="2600" i="1" dirty="0" smtClean="0">
              <a:effectLst>
                <a:outerShdw blurRad="38100" dist="38100" dir="2700000" algn="tl">
                  <a:srgbClr val="000000">
                    <a:alpha val="43137"/>
                  </a:srgbClr>
                </a:outerShdw>
              </a:effectLst>
              <a:latin typeface="+mn-lt"/>
            </a:endParaRPr>
          </a:p>
          <a:p>
            <a:endParaRPr lang="en-US" sz="2600" i="1" dirty="0">
              <a:effectLst>
                <a:outerShdw blurRad="38100" dist="38100" dir="2700000" algn="tl">
                  <a:srgbClr val="000000">
                    <a:alpha val="43137"/>
                  </a:srgbClr>
                </a:outerShdw>
              </a:effectLst>
              <a:latin typeface="+mn-lt"/>
            </a:endParaRPr>
          </a:p>
          <a:p>
            <a:endParaRPr lang="en-US" sz="2600" i="1" dirty="0" smtClean="0">
              <a:effectLst>
                <a:outerShdw blurRad="38100" dist="38100" dir="2700000" algn="tl">
                  <a:srgbClr val="000000">
                    <a:alpha val="43137"/>
                  </a:srgbClr>
                </a:outerShdw>
              </a:effectLst>
              <a:latin typeface="+mn-lt"/>
            </a:endParaRPr>
          </a:p>
          <a:p>
            <a:pPr marL="109728" indent="0">
              <a:buNone/>
            </a:pPr>
            <a:endParaRPr lang="en-US" sz="2600" i="1" dirty="0" smtClean="0">
              <a:effectLst>
                <a:outerShdw blurRad="38100" dist="38100" dir="2700000" algn="tl">
                  <a:srgbClr val="000000">
                    <a:alpha val="43137"/>
                  </a:srgbClr>
                </a:outerShdw>
              </a:effectLst>
              <a:latin typeface="+mn-lt"/>
            </a:endParaRPr>
          </a:p>
          <a:p>
            <a:pPr marL="109728" indent="0" algn="ctr">
              <a:buNone/>
            </a:pPr>
            <a:r>
              <a:rPr lang="en-US" sz="4800" dirty="0" smtClean="0">
                <a:effectLst>
                  <a:outerShdw blurRad="38100" dist="38100" dir="2700000" algn="tl">
                    <a:srgbClr val="000000">
                      <a:alpha val="43137"/>
                    </a:srgbClr>
                  </a:outerShdw>
                </a:effectLst>
                <a:latin typeface="+mn-lt"/>
              </a:rPr>
              <a:t>End of Presentation</a:t>
            </a:r>
          </a:p>
          <a:p>
            <a:endParaRPr lang="en-US" sz="2600" i="1" dirty="0" smtClean="0">
              <a:effectLst>
                <a:outerShdw blurRad="38100" dist="38100" dir="2700000" algn="tl">
                  <a:srgbClr val="000000">
                    <a:alpha val="43137"/>
                  </a:srgbClr>
                </a:outerShdw>
              </a:effectLst>
              <a:latin typeface="+mn-lt"/>
            </a:endParaRPr>
          </a:p>
          <a:p>
            <a:endParaRPr lang="en-US" sz="2600" i="1" dirty="0" smtClean="0">
              <a:effectLst>
                <a:outerShdw blurRad="38100" dist="38100" dir="2700000" algn="tl">
                  <a:srgbClr val="000000">
                    <a:alpha val="43137"/>
                  </a:srgbClr>
                </a:outerShdw>
              </a:effectLst>
              <a:latin typeface="+mn-lt"/>
            </a:endParaRPr>
          </a:p>
          <a:p>
            <a:endParaRPr lang="en-US" sz="2600" i="1" dirty="0" smtClean="0">
              <a:effectLst>
                <a:outerShdw blurRad="38100" dist="38100" dir="2700000" algn="tl">
                  <a:srgbClr val="000000">
                    <a:alpha val="43137"/>
                  </a:srgbClr>
                </a:outerShdw>
              </a:effectLst>
              <a:latin typeface="+mn-lt"/>
            </a:endParaRPr>
          </a:p>
          <a:p>
            <a:pPr marL="109728"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2094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”CONTRACTING DISCUSSION RULES OF ENGAGEMENT”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1930068"/>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4747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”CAD/PAD JOINT PROGRAM OVERVIEW”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46541716"/>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5985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”CAD/PAD ENGINEERING DIVISION OVERVIEW”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26993248"/>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75304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”ARMY CAD/PAD BUDGET &amp; EXECUTION REVIEW”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72291854"/>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24936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Text Box 22"/>
          <p:cNvSpPr txBox="1">
            <a:spLocks noChangeArrowheads="1"/>
          </p:cNvSpPr>
          <p:nvPr/>
        </p:nvSpPr>
        <p:spPr bwMode="auto">
          <a:xfrm>
            <a:off x="1143000" y="28264"/>
            <a:ext cx="6858000" cy="923330"/>
          </a:xfrm>
          <a:prstGeom prst="rect">
            <a:avLst/>
          </a:prstGeom>
          <a:noFill/>
          <a:ln w="9525">
            <a:noFill/>
            <a:miter lim="800000"/>
            <a:headEnd/>
            <a:tailEnd/>
          </a:ln>
        </p:spPr>
        <p:txBody>
          <a:bodyPr wrap="square">
            <a:spAutoFit/>
          </a:bodyPr>
          <a:lstStyle/>
          <a:p>
            <a:pPr algn="ctr">
              <a:lnSpc>
                <a:spcPct val="90000"/>
              </a:lnSpc>
              <a:spcBef>
                <a:spcPct val="10000"/>
              </a:spcBef>
              <a:defRPr/>
            </a:pPr>
            <a:r>
              <a:rPr lang="en-US" sz="3200" b="1" dirty="0" smtClean="0">
                <a:solidFill>
                  <a:srgbClr val="000000"/>
                </a:solidFill>
                <a:latin typeface="Arial" pitchFamily="34" charset="0"/>
                <a:ea typeface="Arial Unicode MS" pitchFamily="34" charset="-128"/>
                <a:cs typeface="Arial" pitchFamily="34" charset="0"/>
              </a:rPr>
              <a:t> </a:t>
            </a:r>
            <a:r>
              <a:rPr lang="en-US" sz="2800" dirty="0" smtClean="0">
                <a:solidFill>
                  <a:schemeClr val="bg1"/>
                </a:solidFill>
                <a:effectLst>
                  <a:outerShdw blurRad="38100" dist="38100" dir="2700000" algn="tl">
                    <a:srgbClr val="000000">
                      <a:alpha val="43137"/>
                    </a:srgbClr>
                  </a:outerShdw>
                </a:effectLst>
                <a:latin typeface="+mj-lt"/>
                <a:ea typeface="Arial Unicode MS" pitchFamily="34" charset="-128"/>
                <a:cs typeface="Tahoma" pitchFamily="34" charset="0"/>
              </a:rPr>
              <a:t>”NAVY CAD/PAD BUDGET &amp; EXECUTION REVIEW”</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18187093"/>
              </p:ext>
            </p:extLst>
          </p:nvPr>
        </p:nvGraphicFramePr>
        <p:xfrm>
          <a:off x="0" y="914400"/>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106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0.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5.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6.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7.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8.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19.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0.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4.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5.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6.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7.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8.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29.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0.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4.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5.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6.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7.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8.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39.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40.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41.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42.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4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8_PEO_UW_Template_Aug2012">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C:\WINDOWS\Desktop\Logo\Official Logos\PEOT Brand (Sky) Template.pot</Template>
  <TotalTime>66140</TotalTime>
  <Words>6322</Words>
  <Application>Microsoft Office PowerPoint</Application>
  <PresentationFormat>On-screen Show (4:3)</PresentationFormat>
  <Paragraphs>477</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8_PEO_UW_Template_Aug2012</vt:lpstr>
      <vt:lpstr>2017 CAD/PAD Industry Summit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NAVAIR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Project X</dc:title>
  <dc:creator>Glenn Wheeler</dc:creator>
  <cp:lastModifiedBy>Rogers, Gideon S CIV EODTECHDIV, 05</cp:lastModifiedBy>
  <cp:revision>3802</cp:revision>
  <cp:lastPrinted>2015-01-12T15:25:18Z</cp:lastPrinted>
  <dcterms:created xsi:type="dcterms:W3CDTF">2002-05-08T12:51:06Z</dcterms:created>
  <dcterms:modified xsi:type="dcterms:W3CDTF">2017-05-24T18:45:56Z</dcterms:modified>
</cp:coreProperties>
</file>